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435" r:id="rId2"/>
    <p:sldId id="436" r:id="rId3"/>
    <p:sldId id="456" r:id="rId4"/>
    <p:sldId id="455" r:id="rId5"/>
    <p:sldId id="459" r:id="rId6"/>
    <p:sldId id="460" r:id="rId7"/>
    <p:sldId id="453" r:id="rId8"/>
    <p:sldId id="457" r:id="rId9"/>
    <p:sldId id="458" r:id="rId10"/>
    <p:sldId id="454" r:id="rId11"/>
    <p:sldId id="461" r:id="rId12"/>
    <p:sldId id="501" r:id="rId13"/>
    <p:sldId id="451" r:id="rId14"/>
    <p:sldId id="452" r:id="rId15"/>
    <p:sldId id="502" r:id="rId16"/>
    <p:sldId id="503" r:id="rId17"/>
    <p:sldId id="434" r:id="rId18"/>
    <p:sldId id="437" r:id="rId19"/>
    <p:sldId id="446" r:id="rId20"/>
    <p:sldId id="511" r:id="rId21"/>
    <p:sldId id="447" r:id="rId22"/>
    <p:sldId id="439" r:id="rId23"/>
    <p:sldId id="445" r:id="rId24"/>
    <p:sldId id="504" r:id="rId25"/>
    <p:sldId id="510" r:id="rId26"/>
    <p:sldId id="528" r:id="rId27"/>
    <p:sldId id="441" r:id="rId28"/>
    <p:sldId id="440" r:id="rId29"/>
    <p:sldId id="530" r:id="rId30"/>
    <p:sldId id="442" r:id="rId31"/>
    <p:sldId id="448" r:id="rId32"/>
    <p:sldId id="443" r:id="rId33"/>
    <p:sldId id="449" r:id="rId34"/>
    <p:sldId id="450" r:id="rId35"/>
    <p:sldId id="521" r:id="rId36"/>
    <p:sldId id="529" r:id="rId37"/>
    <p:sldId id="531" r:id="rId38"/>
    <p:sldId id="533" r:id="rId39"/>
    <p:sldId id="532" r:id="rId40"/>
    <p:sldId id="509" r:id="rId41"/>
    <p:sldId id="520" r:id="rId42"/>
    <p:sldId id="519" r:id="rId43"/>
    <p:sldId id="506" r:id="rId44"/>
    <p:sldId id="505" r:id="rId45"/>
    <p:sldId id="507" r:id="rId46"/>
    <p:sldId id="508" r:id="rId47"/>
    <p:sldId id="516" r:id="rId48"/>
    <p:sldId id="518" r:id="rId49"/>
    <p:sldId id="522" r:id="rId50"/>
    <p:sldId id="523" r:id="rId51"/>
    <p:sldId id="524" r:id="rId52"/>
    <p:sldId id="525" r:id="rId53"/>
    <p:sldId id="526" r:id="rId54"/>
    <p:sldId id="527" r:id="rId55"/>
    <p:sldId id="512" r:id="rId56"/>
    <p:sldId id="513" r:id="rId57"/>
    <p:sldId id="514" r:id="rId58"/>
    <p:sldId id="515" r:id="rId59"/>
    <p:sldId id="517" r:id="rId60"/>
    <p:sldId id="500" r:id="rId61"/>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8"/>
    <p:restoredTop sz="94694"/>
  </p:normalViewPr>
  <p:slideViewPr>
    <p:cSldViewPr snapToGrid="0">
      <p:cViewPr varScale="1">
        <p:scale>
          <a:sx n="121" d="100"/>
          <a:sy n="121" d="100"/>
        </p:scale>
        <p:origin x="5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E0C24-3323-F24F-BC22-6B801AE6EAB4}" type="datetimeFigureOut">
              <a:rPr lang="en-CH" smtClean="0"/>
              <a:t>27.09.24</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EF8F0-99E7-A64C-81EC-FB14CBFB9F13}" type="slidenum">
              <a:rPr lang="en-CH" smtClean="0"/>
              <a:t>‹#›</a:t>
            </a:fld>
            <a:endParaRPr lang="en-CH"/>
          </a:p>
        </p:txBody>
      </p:sp>
    </p:spTree>
    <p:extLst>
      <p:ext uri="{BB962C8B-B14F-4D97-AF65-F5344CB8AC3E}">
        <p14:creationId xmlns:p14="http://schemas.microsoft.com/office/powerpoint/2010/main" val="242240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AdaBoost.M1 for base classifier that outputs one class label</a:t>
            </a:r>
          </a:p>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AdaBoost.M2 for base classifier that outputs class probabilities</a:t>
            </a:r>
          </a:p>
          <a:p>
            <a:endParaRPr lang="en-CH" dirty="0"/>
          </a:p>
        </p:txBody>
      </p:sp>
      <p:sp>
        <p:nvSpPr>
          <p:cNvPr id="4" name="Slide Number Placeholder 3"/>
          <p:cNvSpPr>
            <a:spLocks noGrp="1"/>
          </p:cNvSpPr>
          <p:nvPr>
            <p:ph type="sldNum" sz="quarter" idx="5"/>
          </p:nvPr>
        </p:nvSpPr>
        <p:spPr/>
        <p:txBody>
          <a:bodyPr/>
          <a:lstStyle/>
          <a:p>
            <a:fld id="{EABEF8F0-99E7-A64C-81EC-FB14CBFB9F13}" type="slidenum">
              <a:rPr lang="en-CH" smtClean="0"/>
              <a:t>13</a:t>
            </a:fld>
            <a:endParaRPr lang="en-CH"/>
          </a:p>
        </p:txBody>
      </p:sp>
    </p:spTree>
    <p:extLst>
      <p:ext uri="{BB962C8B-B14F-4D97-AF65-F5344CB8AC3E}">
        <p14:creationId xmlns:p14="http://schemas.microsoft.com/office/powerpoint/2010/main" val="2413372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Exact algo</a:t>
            </a:r>
          </a:p>
        </p:txBody>
      </p:sp>
      <p:sp>
        <p:nvSpPr>
          <p:cNvPr id="4" name="Slide Number Placeholder 3"/>
          <p:cNvSpPr>
            <a:spLocks noGrp="1"/>
          </p:cNvSpPr>
          <p:nvPr>
            <p:ph type="sldNum" sz="quarter" idx="5"/>
          </p:nvPr>
        </p:nvSpPr>
        <p:spPr/>
        <p:txBody>
          <a:bodyPr/>
          <a:lstStyle/>
          <a:p>
            <a:fld id="{EABEF8F0-99E7-A64C-81EC-FB14CBFB9F13}" type="slidenum">
              <a:rPr lang="en-CH" smtClean="0"/>
              <a:t>23</a:t>
            </a:fld>
            <a:endParaRPr lang="en-CH"/>
          </a:p>
        </p:txBody>
      </p:sp>
    </p:spTree>
    <p:extLst>
      <p:ext uri="{BB962C8B-B14F-4D97-AF65-F5344CB8AC3E}">
        <p14:creationId xmlns:p14="http://schemas.microsoft.com/office/powerpoint/2010/main" val="3116094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LightGBM: Microsoft</a:t>
            </a:r>
          </a:p>
          <a:p>
            <a:r>
              <a:rPr lang="en-CH" dirty="0"/>
              <a:t>CatBoost: Yandex</a:t>
            </a:r>
          </a:p>
        </p:txBody>
      </p:sp>
      <p:sp>
        <p:nvSpPr>
          <p:cNvPr id="4" name="Slide Number Placeholder 3"/>
          <p:cNvSpPr>
            <a:spLocks noGrp="1"/>
          </p:cNvSpPr>
          <p:nvPr>
            <p:ph type="sldNum" sz="quarter" idx="5"/>
          </p:nvPr>
        </p:nvSpPr>
        <p:spPr/>
        <p:txBody>
          <a:bodyPr/>
          <a:lstStyle/>
          <a:p>
            <a:fld id="{EABEF8F0-99E7-A64C-81EC-FB14CBFB9F13}" type="slidenum">
              <a:rPr lang="en-CH" smtClean="0"/>
              <a:t>26</a:t>
            </a:fld>
            <a:endParaRPr lang="en-CH"/>
          </a:p>
        </p:txBody>
      </p:sp>
    </p:spTree>
    <p:extLst>
      <p:ext uri="{BB962C8B-B14F-4D97-AF65-F5344CB8AC3E}">
        <p14:creationId xmlns:p14="http://schemas.microsoft.com/office/powerpoint/2010/main" val="1977222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32</a:t>
            </a:fld>
            <a:endParaRPr lang="fr-CH"/>
          </a:p>
        </p:txBody>
      </p:sp>
    </p:spTree>
    <p:extLst>
      <p:ext uri="{BB962C8B-B14F-4D97-AF65-F5344CB8AC3E}">
        <p14:creationId xmlns:p14="http://schemas.microsoft.com/office/powerpoint/2010/main" val="2730600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33</a:t>
            </a:fld>
            <a:endParaRPr lang="fr-CH"/>
          </a:p>
        </p:txBody>
      </p:sp>
    </p:spTree>
    <p:extLst>
      <p:ext uri="{BB962C8B-B14F-4D97-AF65-F5344CB8AC3E}">
        <p14:creationId xmlns:p14="http://schemas.microsoft.com/office/powerpoint/2010/main" val="430969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34</a:t>
            </a:fld>
            <a:endParaRPr lang="fr-CH"/>
          </a:p>
        </p:txBody>
      </p:sp>
    </p:spTree>
    <p:extLst>
      <p:ext uri="{BB962C8B-B14F-4D97-AF65-F5344CB8AC3E}">
        <p14:creationId xmlns:p14="http://schemas.microsoft.com/office/powerpoint/2010/main" val="3668925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SHAP (</a:t>
            </a:r>
            <a:r>
              <a:rPr lang="en-GB" dirty="0" err="1"/>
              <a:t>SHapley</a:t>
            </a:r>
            <a:r>
              <a:rPr lang="en-GB" dirty="0"/>
              <a:t> Additive </a:t>
            </a:r>
            <a:r>
              <a:rPr lang="en-GB" dirty="0" err="1"/>
              <a:t>exPlanation</a:t>
            </a:r>
            <a:r>
              <a:rPr lang="en-GB" dirty="0"/>
              <a:t>) values explain the output of a function f as a sum of the effects </a:t>
            </a:r>
            <a:r>
              <a:rPr lang="el-GR" dirty="0"/>
              <a:t>φ</a:t>
            </a:r>
            <a:r>
              <a:rPr lang="en-GB" dirty="0" err="1"/>
              <a:t>i</a:t>
            </a:r>
            <a:r>
              <a:rPr lang="en-GB" dirty="0"/>
              <a:t> of each </a:t>
            </a:r>
            <a:endParaRPr lang="en-US" dirty="0"/>
          </a:p>
          <a:p>
            <a:r>
              <a:rPr lang="en-GB" dirty="0"/>
              <a:t>feature being introduced into a conditional expectation. Importantly, for non-linear functions the order in which features </a:t>
            </a:r>
            <a:endParaRPr lang="en-US" dirty="0"/>
          </a:p>
          <a:p>
            <a:r>
              <a:rPr lang="en-GB" dirty="0"/>
              <a:t>are introduced matters. SHAP values result from averaging over all possible orderings. Proofs from game theory show this is </a:t>
            </a:r>
            <a:endParaRPr lang="en-US" dirty="0"/>
          </a:p>
          <a:p>
            <a:r>
              <a:rPr lang="en-GB" dirty="0"/>
              <a:t>the only possible consistent approach where 􏰀M </a:t>
            </a:r>
            <a:r>
              <a:rPr lang="el-GR" dirty="0"/>
              <a:t>φ</a:t>
            </a:r>
            <a:r>
              <a:rPr lang="en-GB" dirty="0" err="1"/>
              <a:t>i</a:t>
            </a:r>
            <a:r>
              <a:rPr lang="en-GB" dirty="0"/>
              <a:t> = f (x). In contrast, the only current individualized feature attribution </a:t>
            </a:r>
            <a:r>
              <a:rPr lang="en-GB" dirty="0" err="1"/>
              <a:t>i</a:t>
            </a:r>
            <a:r>
              <a:rPr lang="en-GB" dirty="0"/>
              <a:t>=0 </a:t>
            </a:r>
            <a:endParaRPr lang="en-US" dirty="0"/>
          </a:p>
          <a:p>
            <a:r>
              <a:rPr lang="en-GB" dirty="0"/>
              <a:t>method for trees satisfies the summation, but is inconsistent because it only considers a single ordering [24]. </a:t>
            </a:r>
            <a:endParaRPr lang="en-US" dirty="0"/>
          </a:p>
          <a:p>
            <a:endParaRPr lang="en-GB" dirty="0"/>
          </a:p>
          <a:p>
            <a:r>
              <a:rPr lang="en-GB"/>
              <a:t>local accuracy, missingness, and consistency. Local accuracy states that the sum of the feature attributions is equal to the output of the function we are seeking to explain. Missingness states that features that are already missing (such that zi′ = 0) are attributed no importance. Consistency states that changing a model so a feature has a larger impact on the model will never decrease the attribution assigned to that feature. </a:t>
            </a:r>
          </a:p>
          <a:p>
            <a:endParaRPr lang="en-GB" dirty="0">
              <a:cs typeface="Calibri"/>
            </a:endParaRPr>
          </a:p>
          <a:p>
            <a:endParaRPr lang="en-GB"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E6A7AC2F-AFAD-4E67-B73C-1817A728F5AA}" type="slidenum">
              <a:rPr lang="fr-CH" smtClean="0"/>
              <a:t>60</a:t>
            </a:fld>
            <a:endParaRPr lang="fr-CH"/>
          </a:p>
        </p:txBody>
      </p:sp>
    </p:spTree>
    <p:extLst>
      <p:ext uri="{BB962C8B-B14F-4D97-AF65-F5344CB8AC3E}">
        <p14:creationId xmlns:p14="http://schemas.microsoft.com/office/powerpoint/2010/main" val="833310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F49C-270B-3ECB-6CB0-982BB44674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251B342A-0500-21C9-4AC2-3694BD6AF0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FA950DD-0E78-03CD-1BBF-93F1B9DBE888}"/>
              </a:ext>
            </a:extLst>
          </p:cNvPr>
          <p:cNvSpPr>
            <a:spLocks noGrp="1"/>
          </p:cNvSpPr>
          <p:nvPr>
            <p:ph type="dt" sz="half" idx="10"/>
          </p:nvPr>
        </p:nvSpPr>
        <p:spPr/>
        <p:txBody>
          <a:bodyPr/>
          <a:lstStyle/>
          <a:p>
            <a:fld id="{0157AB22-2956-464E-B305-5914F3205F70}" type="datetimeFigureOut">
              <a:rPr lang="en-CH" smtClean="0"/>
              <a:t>27.09.24</a:t>
            </a:fld>
            <a:endParaRPr lang="en-CH"/>
          </a:p>
        </p:txBody>
      </p:sp>
      <p:sp>
        <p:nvSpPr>
          <p:cNvPr id="5" name="Footer Placeholder 4">
            <a:extLst>
              <a:ext uri="{FF2B5EF4-FFF2-40B4-BE49-F238E27FC236}">
                <a16:creationId xmlns:a16="http://schemas.microsoft.com/office/drawing/2014/main" id="{7C4E638F-4D8E-6236-34E0-D767396FE4F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92D27E26-D0AC-B0BA-9771-0B0392B59746}"/>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4044890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6190-A6F0-EBF1-CCCD-7F83735CC99D}"/>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75884885-0DB3-C16A-D5A2-1D34F12EF1C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66B832F-B6D1-D94D-61ED-BA3996E1E2CD}"/>
              </a:ext>
            </a:extLst>
          </p:cNvPr>
          <p:cNvSpPr>
            <a:spLocks noGrp="1"/>
          </p:cNvSpPr>
          <p:nvPr>
            <p:ph type="dt" sz="half" idx="10"/>
          </p:nvPr>
        </p:nvSpPr>
        <p:spPr/>
        <p:txBody>
          <a:bodyPr/>
          <a:lstStyle/>
          <a:p>
            <a:fld id="{0157AB22-2956-464E-B305-5914F3205F70}" type="datetimeFigureOut">
              <a:rPr lang="en-CH" smtClean="0"/>
              <a:t>27.09.24</a:t>
            </a:fld>
            <a:endParaRPr lang="en-CH"/>
          </a:p>
        </p:txBody>
      </p:sp>
      <p:sp>
        <p:nvSpPr>
          <p:cNvPr id="5" name="Footer Placeholder 4">
            <a:extLst>
              <a:ext uri="{FF2B5EF4-FFF2-40B4-BE49-F238E27FC236}">
                <a16:creationId xmlns:a16="http://schemas.microsoft.com/office/drawing/2014/main" id="{C764E13E-272B-96AA-1926-9B80324508A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6430F8F-928A-7BBB-F074-BB0C1283A73A}"/>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6817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8EB4EC-4848-9864-8168-F9EDB0C6587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1B29679-F00B-06B8-5198-8A64DFAA7FA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72990C20-A956-64A4-B5D8-59304CE9E4B0}"/>
              </a:ext>
            </a:extLst>
          </p:cNvPr>
          <p:cNvSpPr>
            <a:spLocks noGrp="1"/>
          </p:cNvSpPr>
          <p:nvPr>
            <p:ph type="dt" sz="half" idx="10"/>
          </p:nvPr>
        </p:nvSpPr>
        <p:spPr/>
        <p:txBody>
          <a:bodyPr/>
          <a:lstStyle/>
          <a:p>
            <a:fld id="{0157AB22-2956-464E-B305-5914F3205F70}" type="datetimeFigureOut">
              <a:rPr lang="en-CH" smtClean="0"/>
              <a:t>27.09.24</a:t>
            </a:fld>
            <a:endParaRPr lang="en-CH"/>
          </a:p>
        </p:txBody>
      </p:sp>
      <p:sp>
        <p:nvSpPr>
          <p:cNvPr id="5" name="Footer Placeholder 4">
            <a:extLst>
              <a:ext uri="{FF2B5EF4-FFF2-40B4-BE49-F238E27FC236}">
                <a16:creationId xmlns:a16="http://schemas.microsoft.com/office/drawing/2014/main" id="{2AB49D39-F5D4-4A5A-3DF4-152F0220608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B25D0988-C4D6-49F2-4035-83C6E3F3CFB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9650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09C6-D145-EC32-C44B-E2E6F4D48845}"/>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FAC4E7F5-344C-E3A2-9730-C1593FDC9E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AB50EB3-36F2-AF8B-F507-8532ABFFC432}"/>
              </a:ext>
            </a:extLst>
          </p:cNvPr>
          <p:cNvSpPr>
            <a:spLocks noGrp="1"/>
          </p:cNvSpPr>
          <p:nvPr>
            <p:ph type="dt" sz="half" idx="10"/>
          </p:nvPr>
        </p:nvSpPr>
        <p:spPr/>
        <p:txBody>
          <a:bodyPr/>
          <a:lstStyle/>
          <a:p>
            <a:fld id="{0157AB22-2956-464E-B305-5914F3205F70}" type="datetimeFigureOut">
              <a:rPr lang="en-CH" smtClean="0"/>
              <a:t>27.09.24</a:t>
            </a:fld>
            <a:endParaRPr lang="en-CH"/>
          </a:p>
        </p:txBody>
      </p:sp>
      <p:sp>
        <p:nvSpPr>
          <p:cNvPr id="5" name="Footer Placeholder 4">
            <a:extLst>
              <a:ext uri="{FF2B5EF4-FFF2-40B4-BE49-F238E27FC236}">
                <a16:creationId xmlns:a16="http://schemas.microsoft.com/office/drawing/2014/main" id="{6C65882A-8D13-4E72-95B9-B645EAE4FF2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A043300-015C-C093-530D-1B7A81151A5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801936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E494-D0E3-E22B-CF01-AC7E8B9F02D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607108BC-029C-0DA8-F3CB-48A5F96538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F4B11A-9FFC-E274-F1BA-5BA163269E0D}"/>
              </a:ext>
            </a:extLst>
          </p:cNvPr>
          <p:cNvSpPr>
            <a:spLocks noGrp="1"/>
          </p:cNvSpPr>
          <p:nvPr>
            <p:ph type="dt" sz="half" idx="10"/>
          </p:nvPr>
        </p:nvSpPr>
        <p:spPr/>
        <p:txBody>
          <a:bodyPr/>
          <a:lstStyle/>
          <a:p>
            <a:fld id="{0157AB22-2956-464E-B305-5914F3205F70}" type="datetimeFigureOut">
              <a:rPr lang="en-CH" smtClean="0"/>
              <a:t>27.09.24</a:t>
            </a:fld>
            <a:endParaRPr lang="en-CH"/>
          </a:p>
        </p:txBody>
      </p:sp>
      <p:sp>
        <p:nvSpPr>
          <p:cNvPr id="5" name="Footer Placeholder 4">
            <a:extLst>
              <a:ext uri="{FF2B5EF4-FFF2-40B4-BE49-F238E27FC236}">
                <a16:creationId xmlns:a16="http://schemas.microsoft.com/office/drawing/2014/main" id="{BB5577A3-8256-E7BF-D347-C3613039D58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E6BC284-6F69-BB81-3C81-2E6486A9B713}"/>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435343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B1E9-92EA-CE99-92B5-CBFED41A2AB9}"/>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3B0C1370-EFA2-90C1-3B0C-CFED93854D8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69385E50-E791-754D-A0B7-3BA7159B4A5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06474B3F-10E8-5A0B-7B80-1C16DD88CF3F}"/>
              </a:ext>
            </a:extLst>
          </p:cNvPr>
          <p:cNvSpPr>
            <a:spLocks noGrp="1"/>
          </p:cNvSpPr>
          <p:nvPr>
            <p:ph type="dt" sz="half" idx="10"/>
          </p:nvPr>
        </p:nvSpPr>
        <p:spPr/>
        <p:txBody>
          <a:bodyPr/>
          <a:lstStyle/>
          <a:p>
            <a:fld id="{0157AB22-2956-464E-B305-5914F3205F70}" type="datetimeFigureOut">
              <a:rPr lang="en-CH" smtClean="0"/>
              <a:t>27.09.24</a:t>
            </a:fld>
            <a:endParaRPr lang="en-CH"/>
          </a:p>
        </p:txBody>
      </p:sp>
      <p:sp>
        <p:nvSpPr>
          <p:cNvPr id="6" name="Footer Placeholder 5">
            <a:extLst>
              <a:ext uri="{FF2B5EF4-FFF2-40B4-BE49-F238E27FC236}">
                <a16:creationId xmlns:a16="http://schemas.microsoft.com/office/drawing/2014/main" id="{914F2527-5299-8ABE-AA05-F09BCAFDA32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FC6000A5-4344-76E6-728A-539EE0E16818}"/>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1540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83FE-6D5F-D73E-5709-BAA0F73FF0AE}"/>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68C4CE9F-A491-9CEF-5631-D76907EF97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00906F-54DD-4807-160A-899C7308EB8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8EAE7CC0-4C72-AB7D-8DD3-B5AEA5DFB8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8912D4D-B74E-E3F4-13CD-3CCDDD2AC6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9C601FDC-3AC4-12FF-8616-AFE8A4E81F35}"/>
              </a:ext>
            </a:extLst>
          </p:cNvPr>
          <p:cNvSpPr>
            <a:spLocks noGrp="1"/>
          </p:cNvSpPr>
          <p:nvPr>
            <p:ph type="dt" sz="half" idx="10"/>
          </p:nvPr>
        </p:nvSpPr>
        <p:spPr/>
        <p:txBody>
          <a:bodyPr/>
          <a:lstStyle/>
          <a:p>
            <a:fld id="{0157AB22-2956-464E-B305-5914F3205F70}" type="datetimeFigureOut">
              <a:rPr lang="en-CH" smtClean="0"/>
              <a:t>27.09.24</a:t>
            </a:fld>
            <a:endParaRPr lang="en-CH"/>
          </a:p>
        </p:txBody>
      </p:sp>
      <p:sp>
        <p:nvSpPr>
          <p:cNvPr id="8" name="Footer Placeholder 7">
            <a:extLst>
              <a:ext uri="{FF2B5EF4-FFF2-40B4-BE49-F238E27FC236}">
                <a16:creationId xmlns:a16="http://schemas.microsoft.com/office/drawing/2014/main" id="{2AED1F76-C153-2D7B-0C79-289E6F302B17}"/>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D8EB33B-A371-E113-727B-AEC3AC1200C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765573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F4AB-F450-9B5C-132F-0C744F768246}"/>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251F0C64-35F5-7D50-8D6C-40F0DADC5E0B}"/>
              </a:ext>
            </a:extLst>
          </p:cNvPr>
          <p:cNvSpPr>
            <a:spLocks noGrp="1"/>
          </p:cNvSpPr>
          <p:nvPr>
            <p:ph type="dt" sz="half" idx="10"/>
          </p:nvPr>
        </p:nvSpPr>
        <p:spPr/>
        <p:txBody>
          <a:bodyPr/>
          <a:lstStyle/>
          <a:p>
            <a:fld id="{0157AB22-2956-464E-B305-5914F3205F70}" type="datetimeFigureOut">
              <a:rPr lang="en-CH" smtClean="0"/>
              <a:t>27.09.24</a:t>
            </a:fld>
            <a:endParaRPr lang="en-CH"/>
          </a:p>
        </p:txBody>
      </p:sp>
      <p:sp>
        <p:nvSpPr>
          <p:cNvPr id="4" name="Footer Placeholder 3">
            <a:extLst>
              <a:ext uri="{FF2B5EF4-FFF2-40B4-BE49-F238E27FC236}">
                <a16:creationId xmlns:a16="http://schemas.microsoft.com/office/drawing/2014/main" id="{ABD47DCE-C7E6-481F-1C19-A667D2F7B04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63727EC0-BCEF-97AF-32E8-21E440FFCB9B}"/>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0479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716F3-A02D-3622-BE87-A386CD0FDD53}"/>
              </a:ext>
            </a:extLst>
          </p:cNvPr>
          <p:cNvSpPr>
            <a:spLocks noGrp="1"/>
          </p:cNvSpPr>
          <p:nvPr>
            <p:ph type="dt" sz="half" idx="10"/>
          </p:nvPr>
        </p:nvSpPr>
        <p:spPr/>
        <p:txBody>
          <a:bodyPr/>
          <a:lstStyle/>
          <a:p>
            <a:fld id="{0157AB22-2956-464E-B305-5914F3205F70}" type="datetimeFigureOut">
              <a:rPr lang="en-CH" smtClean="0"/>
              <a:t>27.09.24</a:t>
            </a:fld>
            <a:endParaRPr lang="en-CH"/>
          </a:p>
        </p:txBody>
      </p:sp>
      <p:sp>
        <p:nvSpPr>
          <p:cNvPr id="3" name="Footer Placeholder 2">
            <a:extLst>
              <a:ext uri="{FF2B5EF4-FFF2-40B4-BE49-F238E27FC236}">
                <a16:creationId xmlns:a16="http://schemas.microsoft.com/office/drawing/2014/main" id="{E5168259-B76D-76F5-DEFD-6B1F2DA2998A}"/>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EAB7AAD1-7076-8EE4-D8F1-4A32505D960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567004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36AC-11A9-EA13-55B8-BD2838E1458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BCB3338-ADFD-CE9F-E5F4-F31E8F906A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71C20729-E83A-F02E-4428-EA2263D84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E50D6DA-9F66-506C-45FE-5107959F9E05}"/>
              </a:ext>
            </a:extLst>
          </p:cNvPr>
          <p:cNvSpPr>
            <a:spLocks noGrp="1"/>
          </p:cNvSpPr>
          <p:nvPr>
            <p:ph type="dt" sz="half" idx="10"/>
          </p:nvPr>
        </p:nvSpPr>
        <p:spPr/>
        <p:txBody>
          <a:bodyPr/>
          <a:lstStyle/>
          <a:p>
            <a:fld id="{0157AB22-2956-464E-B305-5914F3205F70}" type="datetimeFigureOut">
              <a:rPr lang="en-CH" smtClean="0"/>
              <a:t>27.09.24</a:t>
            </a:fld>
            <a:endParaRPr lang="en-CH"/>
          </a:p>
        </p:txBody>
      </p:sp>
      <p:sp>
        <p:nvSpPr>
          <p:cNvPr id="6" name="Footer Placeholder 5">
            <a:extLst>
              <a:ext uri="{FF2B5EF4-FFF2-40B4-BE49-F238E27FC236}">
                <a16:creationId xmlns:a16="http://schemas.microsoft.com/office/drawing/2014/main" id="{1D549BD4-411A-10FA-EB4C-C77B7A0E1309}"/>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06525714-6A4A-400F-9882-86AFEF4DF52E}"/>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057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0231-9F71-3915-1497-390D5D55FC3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0DD24074-4D3F-F9DD-20AA-E79346AC5E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29251151-0C88-0F25-2492-0AAFD61E3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83A04C-2DB2-6352-49CD-C1D9D2E24C75}"/>
              </a:ext>
            </a:extLst>
          </p:cNvPr>
          <p:cNvSpPr>
            <a:spLocks noGrp="1"/>
          </p:cNvSpPr>
          <p:nvPr>
            <p:ph type="dt" sz="half" idx="10"/>
          </p:nvPr>
        </p:nvSpPr>
        <p:spPr/>
        <p:txBody>
          <a:bodyPr/>
          <a:lstStyle/>
          <a:p>
            <a:fld id="{0157AB22-2956-464E-B305-5914F3205F70}" type="datetimeFigureOut">
              <a:rPr lang="en-CH" smtClean="0"/>
              <a:t>27.09.24</a:t>
            </a:fld>
            <a:endParaRPr lang="en-CH"/>
          </a:p>
        </p:txBody>
      </p:sp>
      <p:sp>
        <p:nvSpPr>
          <p:cNvPr id="6" name="Footer Placeholder 5">
            <a:extLst>
              <a:ext uri="{FF2B5EF4-FFF2-40B4-BE49-F238E27FC236}">
                <a16:creationId xmlns:a16="http://schemas.microsoft.com/office/drawing/2014/main" id="{B74816F2-218E-A77F-B676-FC9C180D424B}"/>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46AA1C9C-8A9F-13BD-ABB6-1B1137BCF5E4}"/>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741947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12A21-3C7A-10F2-653D-7B6C32F7B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4D27E155-0FA5-0C4C-14E9-9EE941501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809F41-ECF7-9CD6-ABA6-711E9B0E7D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57AB22-2956-464E-B305-5914F3205F70}" type="datetimeFigureOut">
              <a:rPr lang="en-CH" smtClean="0"/>
              <a:t>27.09.24</a:t>
            </a:fld>
            <a:endParaRPr lang="en-CH"/>
          </a:p>
        </p:txBody>
      </p:sp>
      <p:sp>
        <p:nvSpPr>
          <p:cNvPr id="5" name="Footer Placeholder 4">
            <a:extLst>
              <a:ext uri="{FF2B5EF4-FFF2-40B4-BE49-F238E27FC236}">
                <a16:creationId xmlns:a16="http://schemas.microsoft.com/office/drawing/2014/main" id="{CEE87B81-A082-6A17-1753-CABF57D74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23B27B6D-9D5E-4C1C-D904-35F52FBB17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0E9E9E6-A09C-BD4C-A484-EAB55E68B047}" type="slidenum">
              <a:rPr lang="en-CH" smtClean="0"/>
              <a:t>‹#›</a:t>
            </a:fld>
            <a:endParaRPr lang="en-CH"/>
          </a:p>
        </p:txBody>
      </p:sp>
    </p:spTree>
    <p:extLst>
      <p:ext uri="{BB962C8B-B14F-4D97-AF65-F5344CB8AC3E}">
        <p14:creationId xmlns:p14="http://schemas.microsoft.com/office/powerpoint/2010/main" val="164615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7.png"/><Relationship Id="rId18" Type="http://schemas.openxmlformats.org/officeDocument/2006/relationships/image" Target="../media/image173.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66.png"/><Relationship Id="rId17" Type="http://schemas.openxmlformats.org/officeDocument/2006/relationships/image" Target="../media/image172.png"/><Relationship Id="rId2" Type="http://schemas.openxmlformats.org/officeDocument/2006/relationships/image" Target="../media/image1.png"/><Relationship Id="rId16"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69.png"/><Relationship Id="rId10" Type="http://schemas.openxmlformats.org/officeDocument/2006/relationships/image" Target="../media/image9.png"/><Relationship Id="rId19"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68.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i.org/10.1023/A:101093340432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cikit-learn.org/stable/modules/generated/sklearn.ensemble.RandomForestClassifier.html" TargetMode="External"/><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l.acm.org/doi/abs/10.5555/3091696.3091715"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hyperlink" Target="https://link.springer.com/article/10.1023/a:1007607513941" TargetMode="External"/><Relationship Id="rId2" Type="http://schemas.openxmlformats.org/officeDocument/2006/relationships/hyperlink" Target="https://proceedings.neurips.cc/paper_files/paper/1999/hash/96a93ba89a5b5c6c226e49b88973f46e-Abstract.html"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hyperlink" Target="https://www.linkedin.com/pulse/present-future-kdd-cup-competition-outsiders-ron-bekkerman/" TargetMode="External"/><Relationship Id="rId2" Type="http://schemas.openxmlformats.org/officeDocument/2006/relationships/hyperlink" Target="https://doi.org/10.1145/2939672.2939785"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arxiv.org/abs/2106.03253"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0.png"/><Relationship Id="rId3" Type="http://schemas.openxmlformats.org/officeDocument/2006/relationships/image" Target="../media/image176.png"/><Relationship Id="rId7" Type="http://schemas.openxmlformats.org/officeDocument/2006/relationships/image" Target="../media/image180.png"/><Relationship Id="rId12" Type="http://schemas.openxmlformats.org/officeDocument/2006/relationships/image" Target="../media/image19.png"/><Relationship Id="rId2" Type="http://schemas.openxmlformats.org/officeDocument/2006/relationships/image" Target="../media/image175.pn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79.png"/><Relationship Id="rId11" Type="http://schemas.openxmlformats.org/officeDocument/2006/relationships/image" Target="../media/image18.png"/><Relationship Id="rId5" Type="http://schemas.openxmlformats.org/officeDocument/2006/relationships/image" Target="../media/image16.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lightgbm.readthedocs.io/en/stabl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5.png"/><Relationship Id="rId4" Type="http://schemas.openxmlformats.org/officeDocument/2006/relationships/hyperlink" Target="https://catboost.ai/"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scikit-learn.org/stable/modules/generated/sklearn.tree.DecisionTreeClassifier.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dl.acm.org/doi/abs/10.1145/3292500.3330701" TargetMode="External"/><Relationship Id="rId3" Type="http://schemas.openxmlformats.org/officeDocument/2006/relationships/hyperlink" Target="https://github.com/hyperopt/hyperopt" TargetMode="External"/><Relationship Id="rId7" Type="http://schemas.openxmlformats.org/officeDocument/2006/relationships/hyperlink" Target="https://github.com/thuijskens/scikit-hyperband" TargetMode="External"/><Relationship Id="rId2" Type="http://schemas.openxmlformats.org/officeDocument/2006/relationships/hyperlink" Target="https://proceedings.neurips.cc/paper/2011/hash/86e8f7ab32cfd12577bc2619bc635690-Abstract.html" TargetMode="External"/><Relationship Id="rId1" Type="http://schemas.openxmlformats.org/officeDocument/2006/relationships/slideLayout" Target="../slideLayouts/slideLayout2.xml"/><Relationship Id="rId6" Type="http://schemas.openxmlformats.org/officeDocument/2006/relationships/hyperlink" Target="https://github.com/HIPS/Spearmint" TargetMode="External"/><Relationship Id="rId5" Type="http://schemas.openxmlformats.org/officeDocument/2006/relationships/hyperlink" Target="https://scikit-optimize.github.io/" TargetMode="External"/><Relationship Id="rId4" Type="http://schemas.openxmlformats.org/officeDocument/2006/relationships/hyperlink" Target="https://github.com/genixpro/hypermax" TargetMode="External"/><Relationship Id="rId9"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l.acm.org/doi/abs/10.5555/2188385.2188395"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98.png"/><Relationship Id="rId4" Type="http://schemas.openxmlformats.org/officeDocument/2006/relationships/image" Target="../media/image197.png"/></Relationships>
</file>

<file path=ppt/slides/_rels/slide3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02.png"/><Relationship Id="rId5" Type="http://schemas.openxmlformats.org/officeDocument/2006/relationships/image" Target="../media/image49.png"/><Relationship Id="rId4" Type="http://schemas.openxmlformats.org/officeDocument/2006/relationships/image" Target="../media/image200.png"/></Relationships>
</file>

<file path=ppt/slides/_rels/slide34.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11.png"/><Relationship Id="rId3" Type="http://schemas.openxmlformats.org/officeDocument/2006/relationships/image" Target="../media/image204.png"/><Relationship Id="rId7" Type="http://schemas.openxmlformats.org/officeDocument/2006/relationships/image" Target="../media/image51.png"/><Relationship Id="rId12" Type="http://schemas.openxmlformats.org/officeDocument/2006/relationships/image" Target="../media/image21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7.png"/><Relationship Id="rId11" Type="http://schemas.openxmlformats.org/officeDocument/2006/relationships/image" Target="../media/image213.png"/><Relationship Id="rId5" Type="http://schemas.openxmlformats.org/officeDocument/2006/relationships/image" Target="../media/image206.png"/><Relationship Id="rId10" Type="http://schemas.openxmlformats.org/officeDocument/2006/relationships/image" Target="../media/image212.png"/><Relationship Id="rId4" Type="http://schemas.openxmlformats.org/officeDocument/2006/relationships/image" Target="../media/image50.png"/><Relationship Id="rId9"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hyperlink" Target="https://www.cell.com/immunity/abstract/S1074-7613(23)00406-5" TargetMode="External"/><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journals.plos.org/plosone/article?id=10.1371/journal.pone.0224365" TargetMode="External"/><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hyperlink" Target="https://doi.org/10.1186/1471-2105-7-91" TargetMode="Externa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hyperlink" Target="https://journals.plos.org/plosone/article?id=10.1371/journal.pone.0224365" TargetMode="External"/><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hyperlink" Target="https://scikit-learn.org/stable/auto_examples/tree/plot_iris_dtc.html#sphx-glr-auto-examples-tree-plot-iris-dtc-py"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hyperlink" Target="https://doi.org/10.1145/2939672.2939778"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nature.com/articles/s41592-024-02359-7" TargetMode="External"/><Relationship Id="rId2" Type="http://schemas.openxmlformats.org/officeDocument/2006/relationships/hyperlink" Target="https://christophm.github.io/interpretable-ml-book/"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nature.com/articles/s41592-024-02359-7" TargetMode="External"/><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hyperlink" Target="https://proceedings.neurips.cc/paper_files/paper/2022/hash/65398a0eba88c9b4a1c38ae405b125ef-Abstract-Datasets_and_Benchmarks.html" TargetMode="External"/><Relationship Id="rId2" Type="http://schemas.openxmlformats.org/officeDocument/2006/relationships/hyperlink" Target="http://arxiv.org/abs/2202.01602"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open-xai.github.io/"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nature.com/articles/s41592-024-02359-7"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i.org/10.1145/2939672.2939778"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590.png"/><Relationship Id="rId7" Type="http://schemas.openxmlformats.org/officeDocument/2006/relationships/image" Target="../media/image11.png"/><Relationship Id="rId2" Type="http://schemas.openxmlformats.org/officeDocument/2006/relationships/image" Target="../media/image580.pn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10.png"/><Relationship Id="rId4" Type="http://schemas.openxmlformats.org/officeDocument/2006/relationships/image" Target="../media/image600.pn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1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abs/1802.03888" TargetMode="External"/><Relationship Id="rId7" Type="http://schemas.openxmlformats.org/officeDocument/2006/relationships/image" Target="../media/image11.png"/><Relationship Id="rId2" Type="http://schemas.openxmlformats.org/officeDocument/2006/relationships/hyperlink" Target="http://link.springer.com/10.1007/978-3-642-20267-4_3" TargetMode="Externa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hyperlink" Target="https://github.com/slundberg/shap" TargetMode="External"/><Relationship Id="rId4" Type="http://schemas.openxmlformats.org/officeDocument/2006/relationships/hyperlink" Target="https://proceedings.neurips.cc/paper/2017/file/8a20a8621978632d76c43dfd28b67767-Paper.pdf"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www.cell.com/immunity/abstract/S1074-7613(23)00406-5" TargetMode="External"/><Relationship Id="rId5" Type="http://schemas.openxmlformats.org/officeDocument/2006/relationships/image" Target="../media/image80.png"/><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oi.org/10.1007/BF00058655"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7C4C0C1B-9918-F609-5796-8EB53D036995}"/>
              </a:ext>
            </a:extLst>
          </p:cNvPr>
          <p:cNvPicPr>
            <a:picLocks noChangeAspect="1"/>
          </p:cNvPicPr>
          <p:nvPr/>
        </p:nvPicPr>
        <p:blipFill>
          <a:blip r:embed="rId2"/>
          <a:stretch>
            <a:fillRect/>
          </a:stretch>
        </p:blipFill>
        <p:spPr>
          <a:xfrm>
            <a:off x="7178866" y="3832283"/>
            <a:ext cx="3403906" cy="2316016"/>
          </a:xfrm>
          <a:prstGeom prst="rect">
            <a:avLst/>
          </a:prstGeom>
        </p:spPr>
      </p:pic>
      <p:sp>
        <p:nvSpPr>
          <p:cNvPr id="2" name="Title 1">
            <a:extLst>
              <a:ext uri="{FF2B5EF4-FFF2-40B4-BE49-F238E27FC236}">
                <a16:creationId xmlns:a16="http://schemas.microsoft.com/office/drawing/2014/main" id="{AB33E116-B1DF-BBF2-13BD-F72B772F974F}"/>
              </a:ext>
            </a:extLst>
          </p:cNvPr>
          <p:cNvSpPr>
            <a:spLocks noGrp="1"/>
          </p:cNvSpPr>
          <p:nvPr>
            <p:ph type="title"/>
          </p:nvPr>
        </p:nvSpPr>
        <p:spPr>
          <a:xfrm>
            <a:off x="838200" y="137424"/>
            <a:ext cx="10515600" cy="1325563"/>
          </a:xfrm>
        </p:spPr>
        <p:txBody>
          <a:bodyPr/>
          <a:lstStyle/>
          <a:p>
            <a:r>
              <a:rPr lang="en-CH" dirty="0"/>
              <a:t>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BB78DC-1489-7654-FBA9-DE9200DCEA94}"/>
                  </a:ext>
                </a:extLst>
              </p:cNvPr>
              <p:cNvSpPr>
                <a:spLocks noGrp="1"/>
              </p:cNvSpPr>
              <p:nvPr>
                <p:ph idx="1"/>
              </p:nvPr>
            </p:nvSpPr>
            <p:spPr>
              <a:xfrm>
                <a:off x="838200" y="1488281"/>
                <a:ext cx="10515600" cy="4351338"/>
              </a:xfrm>
            </p:spPr>
            <p:txBody>
              <a:bodyPr/>
              <a:lstStyle/>
              <a:p>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𝒟</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𝒙</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𝑦</m:t>
                                </m:r>
                              </m:e>
                              <m:sub>
                                <m:r>
                                  <a:rPr lang="fr-CH" i="1">
                                    <a:solidFill>
                                      <a:srgbClr val="0070C0"/>
                                    </a:solidFill>
                                    <a:latin typeface="Cambria Math" panose="02040503050406030204" pitchFamily="18" charset="0"/>
                                    <a:ea typeface="Cambria Math" panose="02040503050406030204" pitchFamily="18" charset="0"/>
                                  </a:rPr>
                                  <m:t>𝑖</m:t>
                                </m:r>
                              </m:sub>
                            </m:sSub>
                          </m:e>
                        </m:d>
                      </m:e>
                    </m:d>
                    <m:r>
                      <a:rPr lang="fr-CH" b="0" i="1" smtClean="0">
                        <a:solidFill>
                          <a:srgbClr val="0070C0"/>
                        </a:solidFill>
                        <a:latin typeface="Cambria Math" panose="02040503050406030204" pitchFamily="18" charset="0"/>
                        <a:ea typeface="Cambria Math" panose="02040503050406030204" pitchFamily="18" charset="0"/>
                      </a:rPr>
                      <m:t>, 1≤</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 </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smtClean="0">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𝑚</m:t>
                        </m:r>
                      </m:sup>
                    </m:sSup>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𝑦</m:t>
                        </m:r>
                      </m:e>
                      <m:sub>
                        <m:r>
                          <a:rPr lang="fr-CH" i="1">
                            <a:solidFill>
                              <a:srgbClr val="0070C0"/>
                            </a:solidFill>
                            <a:latin typeface="Cambria Math" panose="02040503050406030204" pitchFamily="18" charset="0"/>
                            <a:ea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r>
                      <a:rPr lang="fr-CH" i="1" smtClean="0">
                        <a:solidFill>
                          <a:srgbClr val="0070C0"/>
                        </a:solidFill>
                        <a:latin typeface="Cambria Math" panose="02040503050406030204" pitchFamily="18" charset="0"/>
                        <a:ea typeface="Cambria Math" panose="02040503050406030204" pitchFamily="18" charset="0"/>
                      </a:rPr>
                      <m:t>ℝ</m:t>
                    </m:r>
                  </m:oMath>
                </a14:m>
                <a:endParaRPr lang="fr-CH" dirty="0">
                  <a:solidFill>
                    <a:srgbClr val="0070C0"/>
                  </a:solidFill>
                  <a:ea typeface="Cambria Math" panose="02040503050406030204" pitchFamily="18" charset="0"/>
                </a:endParaRPr>
              </a:p>
              <a:p>
                <a14:m>
                  <m:oMath xmlns:m="http://schemas.openxmlformats.org/officeDocument/2006/math">
                    <m:sSub>
                      <m:sSubPr>
                        <m:ctrlPr>
                          <a:rPr lang="en-CH" i="1" smtClean="0">
                            <a:solidFill>
                              <a:srgbClr val="0070C0"/>
                            </a:solidFill>
                            <a:latin typeface="Cambria Math" panose="02040503050406030204" pitchFamily="18" charset="0"/>
                          </a:rPr>
                        </m:ctrlPr>
                      </m:sSubPr>
                      <m:e>
                        <m:acc>
                          <m:accPr>
                            <m:chr m:val="̂"/>
                            <m:ctrlPr>
                              <a:rPr lang="en-CH" i="1" smtClean="0">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0" smtClean="0">
                        <a:solidFill>
                          <a:srgbClr val="0070C0"/>
                        </a:solidFill>
                        <a:latin typeface="Cambria Math" panose="02040503050406030204" pitchFamily="18" charset="0"/>
                        <a:ea typeface="Cambria Math" panose="02040503050406030204" pitchFamily="18" charset="0"/>
                      </a:rPr>
                      <m:t>, </m:t>
                    </m:r>
                  </m:oMath>
                </a14:m>
                <a:endParaRPr lang="fr-CH" dirty="0">
                  <a:solidFill>
                    <a:srgbClr val="0070C0"/>
                  </a:solidFill>
                </a:endParaRPr>
              </a:p>
              <a:p>
                <a:pPr lvl="1"/>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𝑓</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𝒯</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𝒗</m:t>
                            </m:r>
                          </m:e>
                          <m:sub>
                            <m:r>
                              <a:rPr lang="fr-CH" b="0" i="1" smtClean="0">
                                <a:solidFill>
                                  <a:srgbClr val="0070C0"/>
                                </a:solidFill>
                                <a:latin typeface="Cambria Math" panose="02040503050406030204" pitchFamily="18" charset="0"/>
                                <a:ea typeface="Cambria Math" panose="02040503050406030204" pitchFamily="18" charset="0"/>
                              </a:rPr>
                              <m:t>𝑞</m:t>
                            </m:r>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sub>
                        </m:sSub>
                      </m:e>
                    </m:d>
                    <m:r>
                      <a:rPr lang="fr-CH" b="0" i="1" smtClean="0">
                        <a:solidFill>
                          <a:srgbClr val="0070C0"/>
                        </a:solidFill>
                        <a:latin typeface="Cambria Math" panose="02040503050406030204" pitchFamily="18" charset="0"/>
                        <a:ea typeface="Cambria Math" panose="02040503050406030204" pitchFamily="18" charset="0"/>
                      </a:rPr>
                      <m:t>, </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𝑞</m:t>
                        </m:r>
                        <m:r>
                          <a:rPr lang="fr-CH" b="0"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i="1">
                                <a:solidFill>
                                  <a:srgbClr val="0070C0"/>
                                </a:solidFill>
                                <a:latin typeface="Cambria Math" panose="02040503050406030204" pitchFamily="18" charset="0"/>
                                <a:ea typeface="Cambria Math" panose="02040503050406030204" pitchFamily="18" charset="0"/>
                              </a:rPr>
                              <m:t>𝑚</m:t>
                            </m:r>
                          </m:sup>
                        </m:sSup>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𝑇</m:t>
                            </m:r>
                          </m:e>
                        </m:d>
                        <m:r>
                          <a:rPr lang="fr-CH" b="0" i="1" smtClean="0">
                            <a:solidFill>
                              <a:srgbClr val="0070C0"/>
                            </a:solidFill>
                            <a:latin typeface="Cambria Math" panose="02040503050406030204" pitchFamily="18" charset="0"/>
                            <a:ea typeface="Cambria Math" panose="02040503050406030204" pitchFamily="18" charset="0"/>
                          </a:rPr>
                          <m:t>, </m:t>
                        </m:r>
                        <m:r>
                          <a:rPr lang="fr-CH" b="1" i="1" smtClean="0">
                            <a:solidFill>
                              <a:srgbClr val="0070C0"/>
                            </a:solidFill>
                            <a:latin typeface="Cambria Math" panose="02040503050406030204" pitchFamily="18" charset="0"/>
                            <a:ea typeface="Cambria Math" panose="02040503050406030204" pitchFamily="18" charset="0"/>
                          </a:rPr>
                          <m:t>𝒗</m:t>
                        </m:r>
                        <m:r>
                          <a:rPr lang="fr-CH" b="1"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𝑇</m:t>
                            </m:r>
                          </m:sup>
                        </m:sSup>
                      </m:e>
                    </m:d>
                    <m:r>
                      <a:rPr lang="fr-CH" b="0" i="1" smtClean="0">
                        <a:solidFill>
                          <a:srgbClr val="0070C0"/>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𝑇</m:t>
                    </m:r>
                    <m:r>
                      <a:rPr lang="fr-CH" b="0" i="1"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number</m:t>
                    </m:r>
                    <m:r>
                      <m:rPr>
                        <m:nor/>
                      </m:rPr>
                      <a:rPr lang="fr-CH" b="0" i="0"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of</m:t>
                    </m:r>
                    <m:r>
                      <m:rPr>
                        <m:nor/>
                      </m:rPr>
                      <a:rPr lang="fr-CH" b="0" i="0"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leafes</m:t>
                    </m:r>
                  </m:oMath>
                </a14:m>
                <a:r>
                  <a:rPr lang="en-CH" dirty="0">
                    <a:solidFill>
                      <a:srgbClr val="0070C0"/>
                    </a:solidFill>
                  </a:rPr>
                  <a:t> </a:t>
                </a:r>
              </a:p>
            </p:txBody>
          </p:sp>
        </mc:Choice>
        <mc:Fallback xmlns="">
          <p:sp>
            <p:nvSpPr>
              <p:cNvPr id="3" name="Content Placeholder 2">
                <a:extLst>
                  <a:ext uri="{FF2B5EF4-FFF2-40B4-BE49-F238E27FC236}">
                    <a16:creationId xmlns:a16="http://schemas.microsoft.com/office/drawing/2014/main" id="{E0BB78DC-1489-7654-FBA9-DE9200DCEA94}"/>
                  </a:ext>
                </a:extLst>
              </p:cNvPr>
              <p:cNvSpPr>
                <a:spLocks noGrp="1" noRot="1" noChangeAspect="1" noMove="1" noResize="1" noEditPoints="1" noAdjustHandles="1" noChangeArrowheads="1" noChangeShapeType="1" noTextEdit="1"/>
              </p:cNvSpPr>
              <p:nvPr>
                <p:ph idx="1"/>
              </p:nvPr>
            </p:nvSpPr>
            <p:spPr>
              <a:xfrm>
                <a:off x="838200" y="1488281"/>
                <a:ext cx="10515600" cy="4351338"/>
              </a:xfrm>
              <a:blipFill>
                <a:blip r:embed="rId3"/>
                <a:stretch>
                  <a:fillRect l="-1086" t="-2041"/>
                </a:stretch>
              </a:blipFill>
            </p:spPr>
            <p:txBody>
              <a:bodyPr/>
              <a:lstStyle/>
              <a:p>
                <a:r>
                  <a:rPr lang="en-CH">
                    <a:noFill/>
                  </a:rPr>
                  <a:t> </a:t>
                </a:r>
              </a:p>
            </p:txBody>
          </p:sp>
        </mc:Fallback>
      </mc:AlternateContent>
      <p:grpSp>
        <p:nvGrpSpPr>
          <p:cNvPr id="24" name="Group 23">
            <a:extLst>
              <a:ext uri="{FF2B5EF4-FFF2-40B4-BE49-F238E27FC236}">
                <a16:creationId xmlns:a16="http://schemas.microsoft.com/office/drawing/2014/main" id="{45478B49-750E-4C51-1AE0-898A7D72A6F9}"/>
              </a:ext>
            </a:extLst>
          </p:cNvPr>
          <p:cNvGrpSpPr/>
          <p:nvPr/>
        </p:nvGrpSpPr>
        <p:grpSpPr>
          <a:xfrm>
            <a:off x="1498294" y="3496285"/>
            <a:ext cx="4098275" cy="2864386"/>
            <a:chOff x="3161841" y="3514381"/>
            <a:chExt cx="4098275" cy="2864386"/>
          </a:xfrm>
        </p:grpSpPr>
        <p:cxnSp>
          <p:nvCxnSpPr>
            <p:cNvPr id="5" name="Straight Arrow Connector 4">
              <a:extLst>
                <a:ext uri="{FF2B5EF4-FFF2-40B4-BE49-F238E27FC236}">
                  <a16:creationId xmlns:a16="http://schemas.microsoft.com/office/drawing/2014/main" id="{BB2D0A18-BCD9-A454-BC00-9705A27DC7BD}"/>
                </a:ext>
              </a:extLst>
            </p:cNvPr>
            <p:cNvCxnSpPr>
              <a:cxnSpLocks/>
            </p:cNvCxnSpPr>
            <p:nvPr/>
          </p:nvCxnSpPr>
          <p:spPr>
            <a:xfrm>
              <a:off x="3161841" y="6378767"/>
              <a:ext cx="40982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44FAD14-8B21-B016-AE69-6F751893BD61}"/>
                </a:ext>
              </a:extLst>
            </p:cNvPr>
            <p:cNvCxnSpPr>
              <a:cxnSpLocks/>
            </p:cNvCxnSpPr>
            <p:nvPr/>
          </p:nvCxnSpPr>
          <p:spPr>
            <a:xfrm flipH="1" flipV="1">
              <a:off x="3161841" y="3514381"/>
              <a:ext cx="11017" cy="28643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F1780BD9-8413-BB41-07B8-31E127F6BEEE}"/>
              </a:ext>
            </a:extLst>
          </p:cNvPr>
          <p:cNvCxnSpPr/>
          <p:nvPr/>
        </p:nvCxnSpPr>
        <p:spPr>
          <a:xfrm>
            <a:off x="3547431" y="3719377"/>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BA7BCF6-2059-4CCD-B204-B7980E9589AE}"/>
              </a:ext>
            </a:extLst>
          </p:cNvPr>
          <p:cNvCxnSpPr/>
          <p:nvPr/>
        </p:nvCxnSpPr>
        <p:spPr>
          <a:xfrm>
            <a:off x="3547431" y="4631022"/>
            <a:ext cx="1861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93419D-730D-9DA1-1711-685821283653}"/>
              </a:ext>
            </a:extLst>
          </p:cNvPr>
          <p:cNvCxnSpPr/>
          <p:nvPr/>
        </p:nvCxnSpPr>
        <p:spPr>
          <a:xfrm>
            <a:off x="2423711" y="3719377"/>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499685-0308-7BE2-56F2-847FD50E27BE}"/>
              </a:ext>
            </a:extLst>
          </p:cNvPr>
          <p:cNvCxnSpPr>
            <a:cxnSpLocks/>
          </p:cNvCxnSpPr>
          <p:nvPr/>
        </p:nvCxnSpPr>
        <p:spPr>
          <a:xfrm>
            <a:off x="2423711" y="5356299"/>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19975A1-5732-3CD3-E266-5413E6B17D74}"/>
              </a:ext>
            </a:extLst>
          </p:cNvPr>
          <p:cNvCxnSpPr>
            <a:cxnSpLocks/>
          </p:cNvCxnSpPr>
          <p:nvPr/>
        </p:nvCxnSpPr>
        <p:spPr>
          <a:xfrm>
            <a:off x="2423711" y="4076507"/>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A3114F-B6E0-8CEC-5D16-BEF25E04CDDD}"/>
              </a:ext>
            </a:extLst>
          </p:cNvPr>
          <p:cNvCxnSpPr>
            <a:cxnSpLocks/>
          </p:cNvCxnSpPr>
          <p:nvPr/>
        </p:nvCxnSpPr>
        <p:spPr>
          <a:xfrm>
            <a:off x="1509311" y="5673952"/>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4013B8-ECD7-743A-B535-2759A14B79B2}"/>
              </a:ext>
            </a:extLst>
          </p:cNvPr>
          <p:cNvCxnSpPr>
            <a:cxnSpLocks/>
          </p:cNvCxnSpPr>
          <p:nvPr/>
        </p:nvCxnSpPr>
        <p:spPr>
          <a:xfrm>
            <a:off x="4625248" y="4631022"/>
            <a:ext cx="0" cy="1729649"/>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E7AD591-43DA-5780-93C1-6DF62F8F2675}"/>
              </a:ext>
            </a:extLst>
          </p:cNvPr>
          <p:cNvGrpSpPr/>
          <p:nvPr/>
        </p:nvGrpSpPr>
        <p:grpSpPr>
          <a:xfrm>
            <a:off x="1800736" y="3591239"/>
            <a:ext cx="3394395" cy="2533624"/>
            <a:chOff x="3464283" y="3609335"/>
            <a:chExt cx="3394395" cy="2533624"/>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80678A3-0567-F5A4-E112-E902F8DD502A}"/>
                    </a:ext>
                  </a:extLst>
                </p:cNvPr>
                <p:cNvSpPr txBox="1"/>
                <p:nvPr/>
              </p:nvSpPr>
              <p:spPr>
                <a:xfrm>
                  <a:off x="5988987" y="4073881"/>
                  <a:ext cx="2712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1</m:t>
                            </m:r>
                          </m:sub>
                        </m:sSub>
                      </m:oMath>
                    </m:oMathPara>
                  </a14:m>
                  <a:endParaRPr lang="en-CH" dirty="0"/>
                </a:p>
              </p:txBody>
            </p:sp>
          </mc:Choice>
          <mc:Fallback xmlns="">
            <p:sp>
              <p:nvSpPr>
                <p:cNvPr id="26" name="TextBox 25">
                  <a:extLst>
                    <a:ext uri="{FF2B5EF4-FFF2-40B4-BE49-F238E27FC236}">
                      <a16:creationId xmlns:a16="http://schemas.microsoft.com/office/drawing/2014/main" id="{D80678A3-0567-F5A4-E112-E902F8DD502A}"/>
                    </a:ext>
                  </a:extLst>
                </p:cNvPr>
                <p:cNvSpPr txBox="1">
                  <a:spLocks noRot="1" noChangeAspect="1" noMove="1" noResize="1" noEditPoints="1" noAdjustHandles="1" noChangeArrowheads="1" noChangeShapeType="1" noTextEdit="1"/>
                </p:cNvSpPr>
                <p:nvPr/>
              </p:nvSpPr>
              <p:spPr>
                <a:xfrm>
                  <a:off x="5988987" y="4073881"/>
                  <a:ext cx="271293" cy="276999"/>
                </a:xfrm>
                <a:prstGeom prst="rect">
                  <a:avLst/>
                </a:prstGeom>
                <a:blipFill>
                  <a:blip r:embed="rId4"/>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764AE1D-669D-35D9-9C3D-CD46C471C166}"/>
                    </a:ext>
                  </a:extLst>
                </p:cNvPr>
                <p:cNvSpPr txBox="1"/>
                <p:nvPr/>
              </p:nvSpPr>
              <p:spPr>
                <a:xfrm>
                  <a:off x="5634611" y="5338985"/>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2</m:t>
                            </m:r>
                          </m:sub>
                        </m:sSub>
                      </m:oMath>
                    </m:oMathPara>
                  </a14:m>
                  <a:endParaRPr lang="en-CH" dirty="0"/>
                </a:p>
              </p:txBody>
            </p:sp>
          </mc:Choice>
          <mc:Fallback xmlns="">
            <p:sp>
              <p:nvSpPr>
                <p:cNvPr id="27" name="TextBox 26">
                  <a:extLst>
                    <a:ext uri="{FF2B5EF4-FFF2-40B4-BE49-F238E27FC236}">
                      <a16:creationId xmlns:a16="http://schemas.microsoft.com/office/drawing/2014/main" id="{B764AE1D-669D-35D9-9C3D-CD46C471C166}"/>
                    </a:ext>
                  </a:extLst>
                </p:cNvPr>
                <p:cNvSpPr txBox="1">
                  <a:spLocks noRot="1" noChangeAspect="1" noMove="1" noResize="1" noEditPoints="1" noAdjustHandles="1" noChangeArrowheads="1" noChangeShapeType="1" noTextEdit="1"/>
                </p:cNvSpPr>
                <p:nvPr/>
              </p:nvSpPr>
              <p:spPr>
                <a:xfrm>
                  <a:off x="5634611" y="5338985"/>
                  <a:ext cx="276614" cy="276999"/>
                </a:xfrm>
                <a:prstGeom prst="rect">
                  <a:avLst/>
                </a:prstGeom>
                <a:blipFill>
                  <a:blip r:embed="rId5"/>
                  <a:stretch>
                    <a:fillRect l="-8696"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B70D1C-033C-10AB-0CEA-008DD0D63364}"/>
                    </a:ext>
                  </a:extLst>
                </p:cNvPr>
                <p:cNvSpPr txBox="1"/>
                <p:nvPr/>
              </p:nvSpPr>
              <p:spPr>
                <a:xfrm>
                  <a:off x="6582064" y="536101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3</m:t>
                            </m:r>
                          </m:sub>
                        </m:sSub>
                      </m:oMath>
                    </m:oMathPara>
                  </a14:m>
                  <a:endParaRPr lang="en-CH" dirty="0"/>
                </a:p>
              </p:txBody>
            </p:sp>
          </mc:Choice>
          <mc:Fallback xmlns="">
            <p:sp>
              <p:nvSpPr>
                <p:cNvPr id="28" name="TextBox 27">
                  <a:extLst>
                    <a:ext uri="{FF2B5EF4-FFF2-40B4-BE49-F238E27FC236}">
                      <a16:creationId xmlns:a16="http://schemas.microsoft.com/office/drawing/2014/main" id="{EFB70D1C-033C-10AB-0CEA-008DD0D63364}"/>
                    </a:ext>
                  </a:extLst>
                </p:cNvPr>
                <p:cNvSpPr txBox="1">
                  <a:spLocks noRot="1" noChangeAspect="1" noMove="1" noResize="1" noEditPoints="1" noAdjustHandles="1" noChangeArrowheads="1" noChangeShapeType="1" noTextEdit="1"/>
                </p:cNvSpPr>
                <p:nvPr/>
              </p:nvSpPr>
              <p:spPr>
                <a:xfrm>
                  <a:off x="6582064" y="5361018"/>
                  <a:ext cx="276614" cy="276999"/>
                </a:xfrm>
                <a:prstGeom prst="rect">
                  <a:avLst/>
                </a:prstGeom>
                <a:blipFill>
                  <a:blip r:embed="rId6"/>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6846CC2-89EC-B8A0-DE10-AD4F51197038}"/>
                    </a:ext>
                  </a:extLst>
                </p:cNvPr>
                <p:cNvSpPr txBox="1"/>
                <p:nvPr/>
              </p:nvSpPr>
              <p:spPr>
                <a:xfrm>
                  <a:off x="4488857" y="4589837"/>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5</m:t>
                            </m:r>
                          </m:sub>
                        </m:sSub>
                      </m:oMath>
                    </m:oMathPara>
                  </a14:m>
                  <a:endParaRPr lang="en-CH" dirty="0"/>
                </a:p>
              </p:txBody>
            </p:sp>
          </mc:Choice>
          <mc:Fallback xmlns="">
            <p:sp>
              <p:nvSpPr>
                <p:cNvPr id="29" name="TextBox 28">
                  <a:extLst>
                    <a:ext uri="{FF2B5EF4-FFF2-40B4-BE49-F238E27FC236}">
                      <a16:creationId xmlns:a16="http://schemas.microsoft.com/office/drawing/2014/main" id="{16846CC2-89EC-B8A0-DE10-AD4F51197038}"/>
                    </a:ext>
                  </a:extLst>
                </p:cNvPr>
                <p:cNvSpPr txBox="1">
                  <a:spLocks noRot="1" noChangeAspect="1" noMove="1" noResize="1" noEditPoints="1" noAdjustHandles="1" noChangeArrowheads="1" noChangeShapeType="1" noTextEdit="1"/>
                </p:cNvSpPr>
                <p:nvPr/>
              </p:nvSpPr>
              <p:spPr>
                <a:xfrm>
                  <a:off x="4488857" y="4589837"/>
                  <a:ext cx="276614" cy="276999"/>
                </a:xfrm>
                <a:prstGeom prst="rect">
                  <a:avLst/>
                </a:prstGeom>
                <a:blipFill>
                  <a:blip r:embed="rId7"/>
                  <a:stretch>
                    <a:fillRect l="-13043" r="-4348" b="-1363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8E37DC-5E3F-A0D3-A72A-12892A7240A4}"/>
                    </a:ext>
                  </a:extLst>
                </p:cNvPr>
                <p:cNvSpPr txBox="1"/>
                <p:nvPr/>
              </p:nvSpPr>
              <p:spPr>
                <a:xfrm>
                  <a:off x="4477839" y="3609335"/>
                  <a:ext cx="31713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4</m:t>
                            </m:r>
                          </m:sub>
                        </m:sSub>
                      </m:oMath>
                    </m:oMathPara>
                  </a14:m>
                  <a:endParaRPr lang="en-CH" dirty="0"/>
                </a:p>
              </p:txBody>
            </p:sp>
          </mc:Choice>
          <mc:Fallback xmlns="">
            <p:sp>
              <p:nvSpPr>
                <p:cNvPr id="30" name="TextBox 29">
                  <a:extLst>
                    <a:ext uri="{FF2B5EF4-FFF2-40B4-BE49-F238E27FC236}">
                      <a16:creationId xmlns:a16="http://schemas.microsoft.com/office/drawing/2014/main" id="{478E37DC-5E3F-A0D3-A72A-12892A7240A4}"/>
                    </a:ext>
                  </a:extLst>
                </p:cNvPr>
                <p:cNvSpPr txBox="1">
                  <a:spLocks noRot="1" noChangeAspect="1" noMove="1" noResize="1" noEditPoints="1" noAdjustHandles="1" noChangeArrowheads="1" noChangeShapeType="1" noTextEdit="1"/>
                </p:cNvSpPr>
                <p:nvPr/>
              </p:nvSpPr>
              <p:spPr>
                <a:xfrm>
                  <a:off x="4477839" y="3609335"/>
                  <a:ext cx="317138" cy="276999"/>
                </a:xfrm>
                <a:prstGeom prst="rect">
                  <a:avLst/>
                </a:prstGeom>
                <a:blipFill>
                  <a:blip r:embed="rId8"/>
                  <a:stretch>
                    <a:fillRect l="-3846"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D11DEA-8A2F-309B-359C-7EA122564F19}"/>
                    </a:ext>
                  </a:extLst>
                </p:cNvPr>
                <p:cNvSpPr txBox="1"/>
                <p:nvPr/>
              </p:nvSpPr>
              <p:spPr>
                <a:xfrm>
                  <a:off x="4488858" y="574660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6</m:t>
                            </m:r>
                          </m:sub>
                        </m:sSub>
                      </m:oMath>
                    </m:oMathPara>
                  </a14:m>
                  <a:endParaRPr lang="en-CH" dirty="0"/>
                </a:p>
              </p:txBody>
            </p:sp>
          </mc:Choice>
          <mc:Fallback xmlns="">
            <p:sp>
              <p:nvSpPr>
                <p:cNvPr id="31" name="TextBox 30">
                  <a:extLst>
                    <a:ext uri="{FF2B5EF4-FFF2-40B4-BE49-F238E27FC236}">
                      <a16:creationId xmlns:a16="http://schemas.microsoft.com/office/drawing/2014/main" id="{34D11DEA-8A2F-309B-359C-7EA122564F19}"/>
                    </a:ext>
                  </a:extLst>
                </p:cNvPr>
                <p:cNvSpPr txBox="1">
                  <a:spLocks noRot="1" noChangeAspect="1" noMove="1" noResize="1" noEditPoints="1" noAdjustHandles="1" noChangeArrowheads="1" noChangeShapeType="1" noTextEdit="1"/>
                </p:cNvSpPr>
                <p:nvPr/>
              </p:nvSpPr>
              <p:spPr>
                <a:xfrm>
                  <a:off x="4488858" y="5746608"/>
                  <a:ext cx="276614" cy="276999"/>
                </a:xfrm>
                <a:prstGeom prst="rect">
                  <a:avLst/>
                </a:prstGeom>
                <a:blipFill>
                  <a:blip r:embed="rId9"/>
                  <a:stretch>
                    <a:fillRect l="-13043"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EB66A31-8ADF-71FD-38A9-EEC8CF570F7E}"/>
                    </a:ext>
                  </a:extLst>
                </p:cNvPr>
                <p:cNvSpPr txBox="1"/>
                <p:nvPr/>
              </p:nvSpPr>
              <p:spPr>
                <a:xfrm>
                  <a:off x="3464283" y="4578822"/>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7</m:t>
                            </m:r>
                          </m:sub>
                        </m:sSub>
                      </m:oMath>
                    </m:oMathPara>
                  </a14:m>
                  <a:endParaRPr lang="en-CH" dirty="0"/>
                </a:p>
              </p:txBody>
            </p:sp>
          </mc:Choice>
          <mc:Fallback xmlns="">
            <p:sp>
              <p:nvSpPr>
                <p:cNvPr id="32" name="TextBox 31">
                  <a:extLst>
                    <a:ext uri="{FF2B5EF4-FFF2-40B4-BE49-F238E27FC236}">
                      <a16:creationId xmlns:a16="http://schemas.microsoft.com/office/drawing/2014/main" id="{CEB66A31-8ADF-71FD-38A9-EEC8CF570F7E}"/>
                    </a:ext>
                  </a:extLst>
                </p:cNvPr>
                <p:cNvSpPr txBox="1">
                  <a:spLocks noRot="1" noChangeAspect="1" noMove="1" noResize="1" noEditPoints="1" noAdjustHandles="1" noChangeArrowheads="1" noChangeShapeType="1" noTextEdit="1"/>
                </p:cNvSpPr>
                <p:nvPr/>
              </p:nvSpPr>
              <p:spPr>
                <a:xfrm>
                  <a:off x="3464283" y="4578822"/>
                  <a:ext cx="276614" cy="276999"/>
                </a:xfrm>
                <a:prstGeom prst="rect">
                  <a:avLst/>
                </a:prstGeom>
                <a:blipFill>
                  <a:blip r:embed="rId10"/>
                  <a:stretch>
                    <a:fillRect l="-13043" r="-8696" b="-869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B01D11-7C99-1D23-5C30-302A2395458E}"/>
                    </a:ext>
                  </a:extLst>
                </p:cNvPr>
                <p:cNvSpPr txBox="1"/>
                <p:nvPr/>
              </p:nvSpPr>
              <p:spPr>
                <a:xfrm>
                  <a:off x="3506513" y="5865960"/>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8</m:t>
                            </m:r>
                          </m:sub>
                        </m:sSub>
                      </m:oMath>
                    </m:oMathPara>
                  </a14:m>
                  <a:endParaRPr lang="en-CH" dirty="0"/>
                </a:p>
              </p:txBody>
            </p:sp>
          </mc:Choice>
          <mc:Fallback xmlns="">
            <p:sp>
              <p:nvSpPr>
                <p:cNvPr id="33" name="TextBox 32">
                  <a:extLst>
                    <a:ext uri="{FF2B5EF4-FFF2-40B4-BE49-F238E27FC236}">
                      <a16:creationId xmlns:a16="http://schemas.microsoft.com/office/drawing/2014/main" id="{6AB01D11-7C99-1D23-5C30-302A2395458E}"/>
                    </a:ext>
                  </a:extLst>
                </p:cNvPr>
                <p:cNvSpPr txBox="1">
                  <a:spLocks noRot="1" noChangeAspect="1" noMove="1" noResize="1" noEditPoints="1" noAdjustHandles="1" noChangeArrowheads="1" noChangeShapeType="1" noTextEdit="1"/>
                </p:cNvSpPr>
                <p:nvPr/>
              </p:nvSpPr>
              <p:spPr>
                <a:xfrm>
                  <a:off x="3506513" y="5865960"/>
                  <a:ext cx="276614" cy="276999"/>
                </a:xfrm>
                <a:prstGeom prst="rect">
                  <a:avLst/>
                </a:prstGeom>
                <a:blipFill>
                  <a:blip r:embed="rId11"/>
                  <a:stretch>
                    <a:fillRect l="-8333" r="-4167" b="-1304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B4A294-4080-7FFB-3202-F7E3B8BFEBD4}"/>
                  </a:ext>
                </a:extLst>
              </p:cNvPr>
              <p:cNvSpPr txBox="1"/>
              <p:nvPr/>
            </p:nvSpPr>
            <p:spPr>
              <a:xfrm>
                <a:off x="2261611" y="6398708"/>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5" name="TextBox 34">
                <a:extLst>
                  <a:ext uri="{FF2B5EF4-FFF2-40B4-BE49-F238E27FC236}">
                    <a16:creationId xmlns:a16="http://schemas.microsoft.com/office/drawing/2014/main" id="{35B4A294-4080-7FFB-3202-F7E3B8BFEBD4}"/>
                  </a:ext>
                </a:extLst>
              </p:cNvPr>
              <p:cNvSpPr txBox="1">
                <a:spLocks noRot="1" noChangeAspect="1" noMove="1" noResize="1" noEditPoints="1" noAdjustHandles="1" noChangeArrowheads="1" noChangeShapeType="1" noTextEdit="1"/>
              </p:cNvSpPr>
              <p:nvPr/>
            </p:nvSpPr>
            <p:spPr>
              <a:xfrm>
                <a:off x="2261611" y="6398708"/>
                <a:ext cx="276101" cy="276999"/>
              </a:xfrm>
              <a:prstGeom prst="rect">
                <a:avLst/>
              </a:prstGeom>
              <a:blipFill>
                <a:blip r:embed="rId12"/>
                <a:stretch>
                  <a:fillRect l="-13636" r="-9091" b="-1363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4405BC-2379-0A4B-B17B-73B39C883FF6}"/>
                  </a:ext>
                </a:extLst>
              </p:cNvPr>
              <p:cNvSpPr txBox="1"/>
              <p:nvPr/>
            </p:nvSpPr>
            <p:spPr>
              <a:xfrm>
                <a:off x="3416546" y="6407887"/>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6" name="TextBox 35">
                <a:extLst>
                  <a:ext uri="{FF2B5EF4-FFF2-40B4-BE49-F238E27FC236}">
                    <a16:creationId xmlns:a16="http://schemas.microsoft.com/office/drawing/2014/main" id="{FE4405BC-2379-0A4B-B17B-73B39C883FF6}"/>
                  </a:ext>
                </a:extLst>
              </p:cNvPr>
              <p:cNvSpPr txBox="1">
                <a:spLocks noRot="1" noChangeAspect="1" noMove="1" noResize="1" noEditPoints="1" noAdjustHandles="1" noChangeArrowheads="1" noChangeShapeType="1" noTextEdit="1"/>
              </p:cNvSpPr>
              <p:nvPr/>
            </p:nvSpPr>
            <p:spPr>
              <a:xfrm>
                <a:off x="3416546" y="6407887"/>
                <a:ext cx="281423" cy="276999"/>
              </a:xfrm>
              <a:prstGeom prst="rect">
                <a:avLst/>
              </a:prstGeom>
              <a:blipFill>
                <a:blip r:embed="rId13"/>
                <a:stretch>
                  <a:fillRect l="-8333" r="-4167"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8F4F5B-28E6-F44E-E87A-5B816AC7E9BC}"/>
                  </a:ext>
                </a:extLst>
              </p:cNvPr>
              <p:cNvSpPr txBox="1"/>
              <p:nvPr/>
            </p:nvSpPr>
            <p:spPr>
              <a:xfrm>
                <a:off x="4551285" y="6407887"/>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37" name="TextBox 36">
                <a:extLst>
                  <a:ext uri="{FF2B5EF4-FFF2-40B4-BE49-F238E27FC236}">
                    <a16:creationId xmlns:a16="http://schemas.microsoft.com/office/drawing/2014/main" id="{988F4F5B-28E6-F44E-E87A-5B816AC7E9BC}"/>
                  </a:ext>
                </a:extLst>
              </p:cNvPr>
              <p:cNvSpPr txBox="1">
                <a:spLocks noRot="1" noChangeAspect="1" noMove="1" noResize="1" noEditPoints="1" noAdjustHandles="1" noChangeArrowheads="1" noChangeShapeType="1" noTextEdit="1"/>
              </p:cNvSpPr>
              <p:nvPr/>
            </p:nvSpPr>
            <p:spPr>
              <a:xfrm>
                <a:off x="4551285" y="6407887"/>
                <a:ext cx="281423" cy="276999"/>
              </a:xfrm>
              <a:prstGeom prst="rect">
                <a:avLst/>
              </a:prstGeom>
              <a:blipFill>
                <a:blip r:embed="rId14"/>
                <a:stretch>
                  <a:fillRect l="-13043" r="-4348"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FA985E7-14EB-68D6-25E0-2DB0EE52D3CC}"/>
                  </a:ext>
                </a:extLst>
              </p:cNvPr>
              <p:cNvSpPr txBox="1"/>
              <p:nvPr/>
            </p:nvSpPr>
            <p:spPr>
              <a:xfrm>
                <a:off x="1136056" y="5537554"/>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8" name="TextBox 37">
                <a:extLst>
                  <a:ext uri="{FF2B5EF4-FFF2-40B4-BE49-F238E27FC236}">
                    <a16:creationId xmlns:a16="http://schemas.microsoft.com/office/drawing/2014/main" id="{7FA985E7-14EB-68D6-25E0-2DB0EE52D3CC}"/>
                  </a:ext>
                </a:extLst>
              </p:cNvPr>
              <p:cNvSpPr txBox="1">
                <a:spLocks noRot="1" noChangeAspect="1" noMove="1" noResize="1" noEditPoints="1" noAdjustHandles="1" noChangeArrowheads="1" noChangeShapeType="1" noTextEdit="1"/>
              </p:cNvSpPr>
              <p:nvPr/>
            </p:nvSpPr>
            <p:spPr>
              <a:xfrm>
                <a:off x="1136056" y="5537554"/>
                <a:ext cx="277768" cy="276999"/>
              </a:xfrm>
              <a:prstGeom prst="rect">
                <a:avLst/>
              </a:prstGeom>
              <a:blipFill>
                <a:blip r:embed="rId15"/>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059A33A-D5D3-7D2C-18B7-2740357769E3}"/>
                  </a:ext>
                </a:extLst>
              </p:cNvPr>
              <p:cNvSpPr txBox="1"/>
              <p:nvPr/>
            </p:nvSpPr>
            <p:spPr>
              <a:xfrm>
                <a:off x="1145235" y="5249277"/>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9" name="TextBox 38">
                <a:extLst>
                  <a:ext uri="{FF2B5EF4-FFF2-40B4-BE49-F238E27FC236}">
                    <a16:creationId xmlns:a16="http://schemas.microsoft.com/office/drawing/2014/main" id="{3059A33A-D5D3-7D2C-18B7-2740357769E3}"/>
                  </a:ext>
                </a:extLst>
              </p:cNvPr>
              <p:cNvSpPr txBox="1">
                <a:spLocks noRot="1" noChangeAspect="1" noMove="1" noResize="1" noEditPoints="1" noAdjustHandles="1" noChangeArrowheads="1" noChangeShapeType="1" noTextEdit="1"/>
              </p:cNvSpPr>
              <p:nvPr/>
            </p:nvSpPr>
            <p:spPr>
              <a:xfrm>
                <a:off x="1145235" y="5249277"/>
                <a:ext cx="283091" cy="276999"/>
              </a:xfrm>
              <a:prstGeom prst="rect">
                <a:avLst/>
              </a:prstGeom>
              <a:blipFill>
                <a:blip r:embed="rId16"/>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BBC51B7-FA16-5CA7-FA98-9E423444CA21}"/>
                  </a:ext>
                </a:extLst>
              </p:cNvPr>
              <p:cNvSpPr txBox="1"/>
              <p:nvPr/>
            </p:nvSpPr>
            <p:spPr>
              <a:xfrm>
                <a:off x="1145235" y="4489114"/>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40" name="TextBox 39">
                <a:extLst>
                  <a:ext uri="{FF2B5EF4-FFF2-40B4-BE49-F238E27FC236}">
                    <a16:creationId xmlns:a16="http://schemas.microsoft.com/office/drawing/2014/main" id="{DBBC51B7-FA16-5CA7-FA98-9E423444CA21}"/>
                  </a:ext>
                </a:extLst>
              </p:cNvPr>
              <p:cNvSpPr txBox="1">
                <a:spLocks noRot="1" noChangeAspect="1" noMove="1" noResize="1" noEditPoints="1" noAdjustHandles="1" noChangeArrowheads="1" noChangeShapeType="1" noTextEdit="1"/>
              </p:cNvSpPr>
              <p:nvPr/>
            </p:nvSpPr>
            <p:spPr>
              <a:xfrm>
                <a:off x="1145235" y="4489114"/>
                <a:ext cx="283091" cy="276999"/>
              </a:xfrm>
              <a:prstGeom prst="rect">
                <a:avLst/>
              </a:prstGeom>
              <a:blipFill>
                <a:blip r:embed="rId17"/>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E8E8ADF-EEF7-A91F-AA6A-22C3B26E225F}"/>
                  </a:ext>
                </a:extLst>
              </p:cNvPr>
              <p:cNvSpPr txBox="1"/>
              <p:nvPr/>
            </p:nvSpPr>
            <p:spPr>
              <a:xfrm>
                <a:off x="1165431" y="3958467"/>
                <a:ext cx="2732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4</m:t>
                          </m:r>
                        </m:sub>
                      </m:sSub>
                    </m:oMath>
                  </m:oMathPara>
                </a14:m>
                <a:endParaRPr lang="en-CH" dirty="0"/>
              </a:p>
            </p:txBody>
          </p:sp>
        </mc:Choice>
        <mc:Fallback xmlns="">
          <p:sp>
            <p:nvSpPr>
              <p:cNvPr id="41" name="TextBox 40">
                <a:extLst>
                  <a:ext uri="{FF2B5EF4-FFF2-40B4-BE49-F238E27FC236}">
                    <a16:creationId xmlns:a16="http://schemas.microsoft.com/office/drawing/2014/main" id="{AE8E8ADF-EEF7-A91F-AA6A-22C3B26E225F}"/>
                  </a:ext>
                </a:extLst>
              </p:cNvPr>
              <p:cNvSpPr txBox="1">
                <a:spLocks noRot="1" noChangeAspect="1" noMove="1" noResize="1" noEditPoints="1" noAdjustHandles="1" noChangeArrowheads="1" noChangeShapeType="1" noTextEdit="1"/>
              </p:cNvSpPr>
              <p:nvPr/>
            </p:nvSpPr>
            <p:spPr>
              <a:xfrm>
                <a:off x="1165431" y="3958467"/>
                <a:ext cx="273215" cy="276999"/>
              </a:xfrm>
              <a:prstGeom prst="rect">
                <a:avLst/>
              </a:prstGeom>
              <a:blipFill>
                <a:blip r:embed="rId18"/>
                <a:stretch>
                  <a:fillRect l="-17391" r="-4348" b="-26087"/>
                </a:stretch>
              </a:blipFill>
            </p:spPr>
            <p:txBody>
              <a:bodyPr/>
              <a:lstStyle/>
              <a:p>
                <a:r>
                  <a:rPr lang="en-CH">
                    <a:noFill/>
                  </a:rPr>
                  <a:t> </a:t>
                </a:r>
              </a:p>
            </p:txBody>
          </p:sp>
        </mc:Fallback>
      </mc:AlternateContent>
      <p:cxnSp>
        <p:nvCxnSpPr>
          <p:cNvPr id="6" name="Straight Arrow Connector 5">
            <a:extLst>
              <a:ext uri="{FF2B5EF4-FFF2-40B4-BE49-F238E27FC236}">
                <a16:creationId xmlns:a16="http://schemas.microsoft.com/office/drawing/2014/main" id="{4E8F57FE-7F56-E360-E2A2-A96C21B8C1EA}"/>
              </a:ext>
            </a:extLst>
          </p:cNvPr>
          <p:cNvCxnSpPr/>
          <p:nvPr/>
        </p:nvCxnSpPr>
        <p:spPr>
          <a:xfrm>
            <a:off x="11459361" y="3496285"/>
            <a:ext cx="0" cy="210160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27F8151-17F8-3D91-40FB-B91DE1AD797C}"/>
              </a:ext>
            </a:extLst>
          </p:cNvPr>
          <p:cNvSpPr txBox="1"/>
          <p:nvPr/>
        </p:nvSpPr>
        <p:spPr>
          <a:xfrm rot="16200000">
            <a:off x="11259948" y="4435883"/>
            <a:ext cx="768159" cy="369332"/>
          </a:xfrm>
          <a:prstGeom prst="rect">
            <a:avLst/>
          </a:prstGeom>
          <a:noFill/>
        </p:spPr>
        <p:txBody>
          <a:bodyPr wrap="none" rtlCol="0">
            <a:spAutoFit/>
          </a:bodyPr>
          <a:lstStyle/>
          <a:p>
            <a:r>
              <a:rPr lang="en-CH" dirty="0"/>
              <a:t>depth</a:t>
            </a:r>
          </a:p>
        </p:txBody>
      </p:sp>
      <p:cxnSp>
        <p:nvCxnSpPr>
          <p:cNvPr id="10" name="Straight Arrow Connector 9">
            <a:extLst>
              <a:ext uri="{FF2B5EF4-FFF2-40B4-BE49-F238E27FC236}">
                <a16:creationId xmlns:a16="http://schemas.microsoft.com/office/drawing/2014/main" id="{2118AA21-BF72-04F9-6E18-896FC9E3175B}"/>
              </a:ext>
            </a:extLst>
          </p:cNvPr>
          <p:cNvCxnSpPr>
            <a:cxnSpLocks/>
          </p:cNvCxnSpPr>
          <p:nvPr/>
        </p:nvCxnSpPr>
        <p:spPr>
          <a:xfrm flipH="1" flipV="1">
            <a:off x="9587926" y="5664775"/>
            <a:ext cx="504030" cy="743112"/>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1A54961-4B15-44A4-7857-86577371819E}"/>
              </a:ext>
            </a:extLst>
          </p:cNvPr>
          <p:cNvCxnSpPr>
            <a:cxnSpLocks/>
          </p:cNvCxnSpPr>
          <p:nvPr/>
        </p:nvCxnSpPr>
        <p:spPr>
          <a:xfrm flipH="1" flipV="1">
            <a:off x="10091956" y="5619921"/>
            <a:ext cx="106030" cy="787966"/>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AA80C7C-64FE-313D-EC5A-2BA24D2D77A7}"/>
              </a:ext>
            </a:extLst>
          </p:cNvPr>
          <p:cNvCxnSpPr>
            <a:cxnSpLocks/>
          </p:cNvCxnSpPr>
          <p:nvPr/>
        </p:nvCxnSpPr>
        <p:spPr>
          <a:xfrm flipH="1" flipV="1">
            <a:off x="8964252" y="6143910"/>
            <a:ext cx="1052203" cy="263977"/>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19B1B81F-309E-468D-8BFC-46861BDD4DB2}"/>
              </a:ext>
            </a:extLst>
          </p:cNvPr>
          <p:cNvSpPr txBox="1"/>
          <p:nvPr/>
        </p:nvSpPr>
        <p:spPr>
          <a:xfrm>
            <a:off x="9490353" y="6440685"/>
            <a:ext cx="1433085" cy="369332"/>
          </a:xfrm>
          <a:prstGeom prst="rect">
            <a:avLst/>
          </a:prstGeom>
          <a:noFill/>
        </p:spPr>
        <p:txBody>
          <a:bodyPr wrap="none" rtlCol="0">
            <a:spAutoFit/>
          </a:bodyPr>
          <a:lstStyle/>
          <a:p>
            <a:r>
              <a:rPr lang="en-CH" dirty="0">
                <a:solidFill>
                  <a:srgbClr val="0070C0"/>
                </a:solidFill>
              </a:rPr>
              <a:t>Leave nodes</a:t>
            </a:r>
          </a:p>
        </p:txBody>
      </p:sp>
      <p:pic>
        <p:nvPicPr>
          <p:cNvPr id="9" name="Picture 8">
            <a:extLst>
              <a:ext uri="{FF2B5EF4-FFF2-40B4-BE49-F238E27FC236}">
                <a16:creationId xmlns:a16="http://schemas.microsoft.com/office/drawing/2014/main" id="{84519651-6F77-1A30-E2A4-E6AFE32FB985}"/>
              </a:ext>
            </a:extLst>
          </p:cNvPr>
          <p:cNvPicPr>
            <a:picLocks noChangeAspect="1"/>
          </p:cNvPicPr>
          <p:nvPr/>
        </p:nvPicPr>
        <p:blipFill>
          <a:blip r:embed="rId19"/>
          <a:stretch>
            <a:fillRect/>
          </a:stretch>
        </p:blipFill>
        <p:spPr>
          <a:xfrm>
            <a:off x="10716299" y="129819"/>
            <a:ext cx="1310447" cy="730794"/>
          </a:xfrm>
          <a:prstGeom prst="rect">
            <a:avLst/>
          </a:prstGeom>
        </p:spPr>
      </p:pic>
      <p:sp>
        <p:nvSpPr>
          <p:cNvPr id="12" name="Footer Placeholder 1">
            <a:extLst>
              <a:ext uri="{FF2B5EF4-FFF2-40B4-BE49-F238E27FC236}">
                <a16:creationId xmlns:a16="http://schemas.microsoft.com/office/drawing/2014/main" id="{26FAD994-397D-F714-13D8-7C50848C682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01469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76D1-2BFD-3F78-EC6A-EED97CE34F8C}"/>
              </a:ext>
            </a:extLst>
          </p:cNvPr>
          <p:cNvSpPr>
            <a:spLocks noGrp="1"/>
          </p:cNvSpPr>
          <p:nvPr>
            <p:ph type="title"/>
          </p:nvPr>
        </p:nvSpPr>
        <p:spPr/>
        <p:txBody>
          <a:bodyPr/>
          <a:lstStyle/>
          <a:p>
            <a:r>
              <a:rPr lang="en-CH" dirty="0"/>
              <a:t>Random Forest</a:t>
            </a:r>
          </a:p>
        </p:txBody>
      </p:sp>
      <p:sp>
        <p:nvSpPr>
          <p:cNvPr id="3" name="Content Placeholder 2">
            <a:extLst>
              <a:ext uri="{FF2B5EF4-FFF2-40B4-BE49-F238E27FC236}">
                <a16:creationId xmlns:a16="http://schemas.microsoft.com/office/drawing/2014/main" id="{AE87AE6C-2E9D-C1C5-6CF8-118DB99DA422}"/>
              </a:ext>
            </a:extLst>
          </p:cNvPr>
          <p:cNvSpPr>
            <a:spLocks noGrp="1"/>
          </p:cNvSpPr>
          <p:nvPr>
            <p:ph idx="1"/>
          </p:nvPr>
        </p:nvSpPr>
        <p:spPr/>
        <p:txBody>
          <a:bodyPr>
            <a:normAutofit fontScale="92500"/>
          </a:bodyPr>
          <a:lstStyle/>
          <a:p>
            <a:r>
              <a:rPr lang="en-CH" dirty="0">
                <a:solidFill>
                  <a:srgbClr val="0070C0"/>
                </a:solidFill>
              </a:rPr>
              <a:t>Bootstrapped samples in bagging are similar and produce correlated base model outputs, which decreases </a:t>
            </a:r>
            <a:r>
              <a:rPr lang="en-GB" dirty="0">
                <a:solidFill>
                  <a:srgbClr val="0070C0"/>
                </a:solidFill>
              </a:rPr>
              <a:t>the </a:t>
            </a:r>
            <a:r>
              <a:rPr lang="en-CH" dirty="0">
                <a:solidFill>
                  <a:srgbClr val="0070C0"/>
                </a:solidFill>
              </a:rPr>
              <a:t>efficiency of bagging.</a:t>
            </a:r>
          </a:p>
          <a:p>
            <a:r>
              <a:rPr lang="en-CH" dirty="0">
                <a:solidFill>
                  <a:srgbClr val="0070C0"/>
                </a:solidFill>
              </a:rPr>
              <a:t>Random Forest is a bagging approach where both data items and features are sampled in order to de-correlate the trees.</a:t>
            </a:r>
          </a:p>
          <a:p>
            <a:r>
              <a:rPr lang="en-CH" dirty="0">
                <a:solidFill>
                  <a:srgbClr val="0070C0"/>
                </a:solidFill>
              </a:rPr>
              <a:t>A pred</a:t>
            </a:r>
            <a:r>
              <a:rPr lang="en-GB" dirty="0">
                <a:solidFill>
                  <a:srgbClr val="0070C0"/>
                </a:solidFill>
              </a:rPr>
              <a:t>e</a:t>
            </a:r>
            <a:r>
              <a:rPr lang="en-CH" dirty="0">
                <a:solidFill>
                  <a:srgbClr val="0070C0"/>
                </a:solidFill>
              </a:rPr>
              <a:t>fined number of features is sampled at each decision node in the tree. The splits in that node can only involve the selected features.</a:t>
            </a:r>
          </a:p>
          <a:p>
            <a:r>
              <a:rPr lang="en-CH" dirty="0">
                <a:solidFill>
                  <a:srgbClr val="0070C0"/>
                </a:solidFill>
              </a:rPr>
              <a:t>Base trees can be pruned with the </a:t>
            </a:r>
            <a:r>
              <a:rPr lang="en-GB" dirty="0">
                <a:solidFill>
                  <a:srgbClr val="0070C0"/>
                </a:solidFill>
              </a:rPr>
              <a:t>m</a:t>
            </a:r>
            <a:r>
              <a:rPr lang="en-CH" dirty="0">
                <a:solidFill>
                  <a:srgbClr val="0070C0"/>
                </a:solidFill>
              </a:rPr>
              <a:t>ax_depth, </a:t>
            </a:r>
            <a:r>
              <a:rPr lang="en-GB" dirty="0" err="1">
                <a:solidFill>
                  <a:srgbClr val="0070C0"/>
                </a:solidFill>
              </a:rPr>
              <a:t>max_leaf_nodes</a:t>
            </a:r>
            <a:r>
              <a:rPr lang="en-GB" dirty="0">
                <a:solidFill>
                  <a:srgbClr val="0070C0"/>
                </a:solidFill>
              </a:rPr>
              <a:t>, </a:t>
            </a:r>
            <a:r>
              <a:rPr lang="en-GB" dirty="0" err="1">
                <a:solidFill>
                  <a:srgbClr val="0070C0"/>
                </a:solidFill>
              </a:rPr>
              <a:t>min_samples_leaf</a:t>
            </a:r>
            <a:r>
              <a:rPr lang="en-CH" dirty="0">
                <a:solidFill>
                  <a:srgbClr val="0070C0"/>
                </a:solidFill>
              </a:rPr>
              <a:t>, … hyperparameters</a:t>
            </a:r>
          </a:p>
          <a:p>
            <a:endParaRPr lang="en-CH" dirty="0">
              <a:solidFill>
                <a:srgbClr val="0070C0"/>
              </a:solidFill>
            </a:endParaRPr>
          </a:p>
          <a:p>
            <a:r>
              <a:rPr lang="en-CH" dirty="0">
                <a:solidFill>
                  <a:srgbClr val="0070C0"/>
                </a:solidFill>
                <a:hlinkClick r:id="rId2"/>
              </a:rPr>
              <a:t>Breiman, Machine Learning, 2001</a:t>
            </a:r>
            <a:endParaRPr lang="en-CH" dirty="0">
              <a:solidFill>
                <a:srgbClr val="0070C0"/>
              </a:solidFill>
            </a:endParaRPr>
          </a:p>
        </p:txBody>
      </p:sp>
      <p:pic>
        <p:nvPicPr>
          <p:cNvPr id="4" name="Picture 3">
            <a:extLst>
              <a:ext uri="{FF2B5EF4-FFF2-40B4-BE49-F238E27FC236}">
                <a16:creationId xmlns:a16="http://schemas.microsoft.com/office/drawing/2014/main" id="{6758CB34-C8CC-273A-F502-76226F1F2884}"/>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98A5854E-35EE-3DC6-0A67-E127116959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06123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0CA966-DFB7-C337-7884-667931CF24DB}"/>
              </a:ext>
            </a:extLst>
          </p:cNvPr>
          <p:cNvSpPr>
            <a:spLocks noGrp="1"/>
          </p:cNvSpPr>
          <p:nvPr>
            <p:ph type="title"/>
          </p:nvPr>
        </p:nvSpPr>
        <p:spPr/>
        <p:txBody>
          <a:bodyPr/>
          <a:lstStyle/>
          <a:p>
            <a:r>
              <a:rPr lang="en-CH" dirty="0"/>
              <a:t>Random Forest</a:t>
            </a:r>
          </a:p>
        </p:txBody>
      </p:sp>
      <p:pic>
        <p:nvPicPr>
          <p:cNvPr id="5" name="Picture 4">
            <a:extLst>
              <a:ext uri="{FF2B5EF4-FFF2-40B4-BE49-F238E27FC236}">
                <a16:creationId xmlns:a16="http://schemas.microsoft.com/office/drawing/2014/main" id="{17E76E37-C617-A200-66FB-FDC9AE6732BF}"/>
              </a:ext>
            </a:extLst>
          </p:cNvPr>
          <p:cNvPicPr>
            <a:picLocks noChangeAspect="1"/>
          </p:cNvPicPr>
          <p:nvPr/>
        </p:nvPicPr>
        <p:blipFill>
          <a:blip r:embed="rId2"/>
          <a:stretch>
            <a:fillRect/>
          </a:stretch>
        </p:blipFill>
        <p:spPr>
          <a:xfrm>
            <a:off x="4759036" y="838023"/>
            <a:ext cx="6841837" cy="5128667"/>
          </a:xfrm>
          <a:prstGeom prst="rect">
            <a:avLst/>
          </a:prstGeom>
        </p:spPr>
      </p:pic>
      <p:sp>
        <p:nvSpPr>
          <p:cNvPr id="6" name="TextBox 5">
            <a:extLst>
              <a:ext uri="{FF2B5EF4-FFF2-40B4-BE49-F238E27FC236}">
                <a16:creationId xmlns:a16="http://schemas.microsoft.com/office/drawing/2014/main" id="{B545564A-00CE-D188-1D91-5CF635880FC1}"/>
              </a:ext>
            </a:extLst>
          </p:cNvPr>
          <p:cNvSpPr txBox="1"/>
          <p:nvPr/>
        </p:nvSpPr>
        <p:spPr>
          <a:xfrm>
            <a:off x="6340187" y="6123543"/>
            <a:ext cx="3679533" cy="369332"/>
          </a:xfrm>
          <a:prstGeom prst="rect">
            <a:avLst/>
          </a:prstGeom>
          <a:noFill/>
        </p:spPr>
        <p:txBody>
          <a:bodyPr wrap="none" rtlCol="0">
            <a:spAutoFit/>
          </a:bodyPr>
          <a:lstStyle/>
          <a:p>
            <a:r>
              <a:rPr lang="en-CH" dirty="0">
                <a:hlinkClick r:id="rId3"/>
              </a:rPr>
              <a:t>RandomForestClassifier on sklearn</a:t>
            </a:r>
            <a:endParaRPr lang="en-CH" dirty="0"/>
          </a:p>
        </p:txBody>
      </p:sp>
      <p:pic>
        <p:nvPicPr>
          <p:cNvPr id="2" name="Picture 1">
            <a:extLst>
              <a:ext uri="{FF2B5EF4-FFF2-40B4-BE49-F238E27FC236}">
                <a16:creationId xmlns:a16="http://schemas.microsoft.com/office/drawing/2014/main" id="{978A31FA-55D4-9C68-BC9B-C8BA1FCACC33}"/>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4337FB0C-0641-EB1B-0B9C-72E96B4DE2B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147692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90D8E-927F-3CEB-D052-1329064DAF9A}"/>
              </a:ext>
            </a:extLst>
          </p:cNvPr>
          <p:cNvSpPr>
            <a:spLocks noGrp="1"/>
          </p:cNvSpPr>
          <p:nvPr>
            <p:ph type="title"/>
          </p:nvPr>
        </p:nvSpPr>
        <p:spPr/>
        <p:txBody>
          <a:bodyPr/>
          <a:lstStyle/>
          <a:p>
            <a:r>
              <a:rPr lang="en-CH" dirty="0"/>
              <a:t>Boosting</a:t>
            </a:r>
          </a:p>
        </p:txBody>
      </p:sp>
      <p:sp>
        <p:nvSpPr>
          <p:cNvPr id="5" name="Content Placeholder 4">
            <a:extLst>
              <a:ext uri="{FF2B5EF4-FFF2-40B4-BE49-F238E27FC236}">
                <a16:creationId xmlns:a16="http://schemas.microsoft.com/office/drawing/2014/main" id="{BE6656F5-4998-8E5A-6FE5-82232B4EED7B}"/>
              </a:ext>
            </a:extLst>
          </p:cNvPr>
          <p:cNvSpPr>
            <a:spLocks noGrp="1"/>
          </p:cNvSpPr>
          <p:nvPr>
            <p:ph idx="1"/>
          </p:nvPr>
        </p:nvSpPr>
        <p:spPr/>
        <p:txBody>
          <a:bodyPr>
            <a:normAutofit/>
          </a:bodyPr>
          <a:lstStyle/>
          <a:p>
            <a:r>
              <a:rPr lang="en-CH" dirty="0">
                <a:solidFill>
                  <a:srgbClr val="0070C0"/>
                </a:solidFill>
              </a:rPr>
              <a:t>Bagging algorithms and RF can  decrease the variance, but they cannot efficiently correct the bias of a w</a:t>
            </a:r>
            <a:r>
              <a:rPr lang="en-GB" dirty="0" err="1">
                <a:solidFill>
                  <a:srgbClr val="0070C0"/>
                </a:solidFill>
              </a:rPr>
              <a:t>ea</a:t>
            </a:r>
            <a:r>
              <a:rPr lang="en-CH" dirty="0">
                <a:solidFill>
                  <a:srgbClr val="0070C0"/>
                </a:solidFill>
              </a:rPr>
              <a:t>k classifier.</a:t>
            </a:r>
          </a:p>
          <a:p>
            <a:r>
              <a:rPr lang="en-CH" dirty="0">
                <a:solidFill>
                  <a:srgbClr val="0070C0"/>
                </a:solidFill>
              </a:rPr>
              <a:t>The AdaBoost algorithm (</a:t>
            </a:r>
            <a:r>
              <a:rPr lang="en-CH" dirty="0">
                <a:solidFill>
                  <a:srgbClr val="0070C0"/>
                </a:solidFill>
                <a:hlinkClick r:id="rId2"/>
              </a:rPr>
              <a:t>Freund &amp; Shapire, ICML, 1996</a:t>
            </a:r>
            <a:r>
              <a:rPr lang="en-CH" dirty="0">
                <a:solidFill>
                  <a:srgbClr val="0070C0"/>
                </a:solidFill>
              </a:rPr>
              <a:t>) corrects the bias too, and offers a very powerful method, which works well for many data types.</a:t>
            </a:r>
          </a:p>
          <a:p>
            <a:r>
              <a:rPr lang="en-CH" dirty="0">
                <a:solidFill>
                  <a:srgbClr val="0070C0"/>
                </a:solidFill>
              </a:rPr>
              <a:t>In each iteration, boosting tries to correct the error of the previous iteration by increasing the weights of the misclassified data items. </a:t>
            </a:r>
          </a:p>
          <a:p>
            <a:r>
              <a:rPr lang="en-CH" dirty="0">
                <a:solidFill>
                  <a:srgbClr val="0070C0"/>
                </a:solidFill>
              </a:rPr>
              <a:t>The current classifier focuses on those misclassified data points and is added to </a:t>
            </a:r>
            <a:r>
              <a:rPr lang="en-GB" dirty="0">
                <a:solidFill>
                  <a:srgbClr val="0070C0"/>
                </a:solidFill>
              </a:rPr>
              <a:t>the </a:t>
            </a:r>
            <a:r>
              <a:rPr lang="en-CH" dirty="0">
                <a:solidFill>
                  <a:srgbClr val="0070C0"/>
                </a:solidFill>
              </a:rPr>
              <a:t>previous classifiers.</a:t>
            </a:r>
          </a:p>
        </p:txBody>
      </p:sp>
      <p:pic>
        <p:nvPicPr>
          <p:cNvPr id="2" name="Picture 1">
            <a:extLst>
              <a:ext uri="{FF2B5EF4-FFF2-40B4-BE49-F238E27FC236}">
                <a16:creationId xmlns:a16="http://schemas.microsoft.com/office/drawing/2014/main" id="{A0F5DA4A-898C-9669-C5D7-D04A7B86AD7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DA847C4E-7C73-1256-5319-2D0D41D10E4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64775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90D8E-927F-3CEB-D052-1329064DAF9A}"/>
              </a:ext>
            </a:extLst>
          </p:cNvPr>
          <p:cNvSpPr>
            <a:spLocks noGrp="1"/>
          </p:cNvSpPr>
          <p:nvPr>
            <p:ph type="title"/>
          </p:nvPr>
        </p:nvSpPr>
        <p:spPr/>
        <p:txBody>
          <a:bodyPr/>
          <a:lstStyle/>
          <a:p>
            <a:r>
              <a:rPr lang="en-CH" dirty="0"/>
              <a:t>AdaBoost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E6656F5-4998-8E5A-6FE5-82232B4EED7B}"/>
                  </a:ext>
                </a:extLst>
              </p:cNvPr>
              <p:cNvSpPr>
                <a:spLocks noGrp="1"/>
              </p:cNvSpPr>
              <p:nvPr>
                <p:ph idx="1"/>
              </p:nvPr>
            </p:nvSpPr>
            <p:spPr>
              <a:xfrm>
                <a:off x="838200" y="1552143"/>
                <a:ext cx="10515600" cy="4351338"/>
              </a:xfrm>
            </p:spPr>
            <p:txBody>
              <a:bodyPr>
                <a:normAutofit/>
              </a:bodyPr>
              <a:lstStyle/>
              <a:p>
                <a:r>
                  <a:rPr lang="en-CH" dirty="0">
                    <a:solidFill>
                      <a:srgbClr val="0070C0"/>
                    </a:solidFill>
                  </a:rPr>
                  <a:t>Let’s assume that weak classifiers can deal with weighted data items, where each </a:t>
                </a:r>
                <a14:m>
                  <m:oMath xmlns:m="http://schemas.openxmlformats.org/officeDocument/2006/math">
                    <m:d>
                      <m:dPr>
                        <m:ctrlPr>
                          <a:rPr lang="en-CH" i="1" smtClean="0">
                            <a:solidFill>
                              <a:srgbClr val="0070C0"/>
                            </a:solidFill>
                            <a:latin typeface="Cambria Math" panose="02040503050406030204" pitchFamily="18" charset="0"/>
                          </a:rPr>
                        </m:ctrlPr>
                      </m:dPr>
                      <m:e>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1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r>
                      <a:rPr lang="fr-CH" b="0" i="1" smtClean="0">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r>
                      <a:rPr lang="fr-CH" i="1">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−1,1</m:t>
                            </m:r>
                          </m:e>
                        </m:d>
                      </m:e>
                      <m:sup>
                        <m:r>
                          <a:rPr lang="fr-CH" i="1">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has a different weight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𝐷</m:t>
                        </m:r>
                      </m:e>
                      <m:sub>
                        <m:r>
                          <a:rPr lang="fr-CH" i="1">
                            <a:solidFill>
                              <a:srgbClr val="0070C0"/>
                            </a:solidFill>
                            <a:latin typeface="Cambria Math" panose="02040503050406030204" pitchFamily="18" charset="0"/>
                          </a:rPr>
                          <m:t>𝑖</m:t>
                        </m:r>
                      </m:sub>
                    </m:sSub>
                  </m:oMath>
                </a14:m>
                <a:r>
                  <a:rPr lang="en-CH" dirty="0">
                    <a:solidFill>
                      <a:srgbClr val="0070C0"/>
                    </a:solidFill>
                  </a:rPr>
                  <a:t>.</a:t>
                </a:r>
              </a:p>
              <a:p>
                <a:r>
                  <a:rPr lang="en-CH" dirty="0">
                    <a:solidFill>
                      <a:srgbClr val="0070C0"/>
                    </a:solidFill>
                  </a:rPr>
                  <a:t>If all weak classifiers</a:t>
                </a:r>
                <a:br>
                  <a:rPr lang="en-CH" dirty="0">
                    <a:solidFill>
                      <a:srgbClr val="0070C0"/>
                    </a:solidFill>
                  </a:rPr>
                </a:br>
                <a:r>
                  <a:rPr lang="en-CH" dirty="0">
                    <a:solidFill>
                      <a:srgbClr val="0070C0"/>
                    </a:solidFill>
                  </a:rPr>
                  <a:t>are better than random</a:t>
                </a:r>
                <a:br>
                  <a:rPr lang="en-CH" dirty="0">
                    <a:solidFill>
                      <a:srgbClr val="0070C0"/>
                    </a:solidFill>
                  </a:rPr>
                </a:br>
                <a:r>
                  <a:rPr lang="en-CH" dirty="0">
                    <a:solidFill>
                      <a:srgbClr val="0070C0"/>
                    </a:solidFill>
                  </a:rPr>
                  <a:t>AdaBoost will quickly</a:t>
                </a:r>
                <a:br>
                  <a:rPr lang="en-CH" dirty="0">
                    <a:solidFill>
                      <a:srgbClr val="0070C0"/>
                    </a:solidFill>
                  </a:rPr>
                </a:br>
                <a:r>
                  <a:rPr lang="en-CH" dirty="0">
                    <a:solidFill>
                      <a:srgbClr val="0070C0"/>
                    </a:solidFill>
                  </a:rPr>
                  <a:t>converge to the correct </a:t>
                </a:r>
                <a:br>
                  <a:rPr lang="en-CH" dirty="0">
                    <a:solidFill>
                      <a:srgbClr val="0070C0"/>
                    </a:solidFill>
                  </a:rPr>
                </a:br>
                <a:r>
                  <a:rPr lang="en-CH" dirty="0">
                    <a:solidFill>
                      <a:srgbClr val="0070C0"/>
                    </a:solidFill>
                  </a:rPr>
                  <a:t>solution!</a:t>
                </a:r>
              </a:p>
            </p:txBody>
          </p:sp>
        </mc:Choice>
        <mc:Fallback xmlns="">
          <p:sp>
            <p:nvSpPr>
              <p:cNvPr id="5" name="Content Placeholder 4">
                <a:extLst>
                  <a:ext uri="{FF2B5EF4-FFF2-40B4-BE49-F238E27FC236}">
                    <a16:creationId xmlns:a16="http://schemas.microsoft.com/office/drawing/2014/main" id="{BE6656F5-4998-8E5A-6FE5-82232B4EED7B}"/>
                  </a:ext>
                </a:extLst>
              </p:cNvPr>
              <p:cNvSpPr>
                <a:spLocks noGrp="1" noRot="1" noChangeAspect="1" noMove="1" noResize="1" noEditPoints="1" noAdjustHandles="1" noChangeArrowheads="1" noChangeShapeType="1" noTextEdit="1"/>
              </p:cNvSpPr>
              <p:nvPr>
                <p:ph idx="1"/>
              </p:nvPr>
            </p:nvSpPr>
            <p:spPr>
              <a:xfrm>
                <a:off x="838200" y="1552143"/>
                <a:ext cx="10515600" cy="4351338"/>
              </a:xfrm>
              <a:blipFill>
                <a:blip r:embed="rId3"/>
                <a:stretch>
                  <a:fillRect l="-1086" t="-2332"/>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4A927787-CBDD-B642-A887-0EEBED0C31E0}"/>
              </a:ext>
            </a:extLst>
          </p:cNvPr>
          <p:cNvPicPr>
            <a:picLocks noChangeAspect="1"/>
          </p:cNvPicPr>
          <p:nvPr/>
        </p:nvPicPr>
        <p:blipFill>
          <a:blip r:embed="rId4"/>
          <a:stretch>
            <a:fillRect/>
          </a:stretch>
        </p:blipFill>
        <p:spPr>
          <a:xfrm>
            <a:off x="5193145" y="2766116"/>
            <a:ext cx="6666345" cy="3643631"/>
          </a:xfrm>
          <a:prstGeom prst="rect">
            <a:avLst/>
          </a:prstGeom>
        </p:spPr>
      </p:pic>
      <p:pic>
        <p:nvPicPr>
          <p:cNvPr id="2" name="Picture 1">
            <a:extLst>
              <a:ext uri="{FF2B5EF4-FFF2-40B4-BE49-F238E27FC236}">
                <a16:creationId xmlns:a16="http://schemas.microsoft.com/office/drawing/2014/main" id="{FAF36E19-7C9C-5F62-EE5D-45AA07A9DA7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AEA352A8-129D-0690-92B0-E0568FABAB27}"/>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066446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0985-B225-5F21-CBC3-8DD6F8370EDB}"/>
              </a:ext>
            </a:extLst>
          </p:cNvPr>
          <p:cNvSpPr>
            <a:spLocks noGrp="1"/>
          </p:cNvSpPr>
          <p:nvPr>
            <p:ph type="title"/>
          </p:nvPr>
        </p:nvSpPr>
        <p:spPr/>
        <p:txBody>
          <a:bodyPr/>
          <a:lstStyle/>
          <a:p>
            <a:r>
              <a:rPr lang="en-CH" dirty="0"/>
              <a:t>AdaBoost</a:t>
            </a:r>
          </a:p>
        </p:txBody>
      </p:sp>
      <p:pic>
        <p:nvPicPr>
          <p:cNvPr id="4" name="Picture 3">
            <a:extLst>
              <a:ext uri="{FF2B5EF4-FFF2-40B4-BE49-F238E27FC236}">
                <a16:creationId xmlns:a16="http://schemas.microsoft.com/office/drawing/2014/main" id="{FA6F9370-4FE7-B6E9-9869-A7D50BE5D0FB}"/>
              </a:ext>
            </a:extLst>
          </p:cNvPr>
          <p:cNvPicPr>
            <a:picLocks noChangeAspect="1"/>
          </p:cNvPicPr>
          <p:nvPr/>
        </p:nvPicPr>
        <p:blipFill>
          <a:blip r:embed="rId2"/>
          <a:stretch>
            <a:fillRect/>
          </a:stretch>
        </p:blipFill>
        <p:spPr>
          <a:xfrm>
            <a:off x="602673" y="1499155"/>
            <a:ext cx="3248892" cy="2339202"/>
          </a:xfrm>
          <a:prstGeom prst="rect">
            <a:avLst/>
          </a:prstGeom>
        </p:spPr>
      </p:pic>
      <p:pic>
        <p:nvPicPr>
          <p:cNvPr id="6" name="Picture 5">
            <a:extLst>
              <a:ext uri="{FF2B5EF4-FFF2-40B4-BE49-F238E27FC236}">
                <a16:creationId xmlns:a16="http://schemas.microsoft.com/office/drawing/2014/main" id="{645ACDA0-4041-016C-5BBA-C52ACEAB39D8}"/>
              </a:ext>
            </a:extLst>
          </p:cNvPr>
          <p:cNvPicPr>
            <a:picLocks noChangeAspect="1"/>
          </p:cNvPicPr>
          <p:nvPr/>
        </p:nvPicPr>
        <p:blipFill>
          <a:blip r:embed="rId3"/>
          <a:stretch>
            <a:fillRect/>
          </a:stretch>
        </p:blipFill>
        <p:spPr>
          <a:xfrm>
            <a:off x="602673" y="4034485"/>
            <a:ext cx="3248892" cy="2339202"/>
          </a:xfrm>
          <a:prstGeom prst="rect">
            <a:avLst/>
          </a:prstGeom>
        </p:spPr>
      </p:pic>
      <p:pic>
        <p:nvPicPr>
          <p:cNvPr id="7" name="Picture 6">
            <a:extLst>
              <a:ext uri="{FF2B5EF4-FFF2-40B4-BE49-F238E27FC236}">
                <a16:creationId xmlns:a16="http://schemas.microsoft.com/office/drawing/2014/main" id="{CB805F59-9A13-9074-D7E2-F629493CAC55}"/>
              </a:ext>
            </a:extLst>
          </p:cNvPr>
          <p:cNvPicPr>
            <a:picLocks noChangeAspect="1"/>
          </p:cNvPicPr>
          <p:nvPr/>
        </p:nvPicPr>
        <p:blipFill>
          <a:blip r:embed="rId4"/>
          <a:stretch>
            <a:fillRect/>
          </a:stretch>
        </p:blipFill>
        <p:spPr>
          <a:xfrm>
            <a:off x="4223327" y="365125"/>
            <a:ext cx="7772400" cy="6305161"/>
          </a:xfrm>
          <a:prstGeom prst="rect">
            <a:avLst/>
          </a:prstGeom>
        </p:spPr>
      </p:pic>
      <p:pic>
        <p:nvPicPr>
          <p:cNvPr id="3" name="Picture 2">
            <a:extLst>
              <a:ext uri="{FF2B5EF4-FFF2-40B4-BE49-F238E27FC236}">
                <a16:creationId xmlns:a16="http://schemas.microsoft.com/office/drawing/2014/main" id="{B3B44FE6-3A32-8F8F-11E6-482376C1494D}"/>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C397BB1-DE5D-FC02-74F8-BB0AEFECC8D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494210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0985-B225-5F21-CBC3-8DD6F8370EDB}"/>
              </a:ext>
            </a:extLst>
          </p:cNvPr>
          <p:cNvSpPr>
            <a:spLocks noGrp="1"/>
          </p:cNvSpPr>
          <p:nvPr>
            <p:ph type="title"/>
          </p:nvPr>
        </p:nvSpPr>
        <p:spPr/>
        <p:txBody>
          <a:bodyPr/>
          <a:lstStyle/>
          <a:p>
            <a:r>
              <a:rPr lang="en-CH" dirty="0"/>
              <a:t>Gradient Boosting</a:t>
            </a:r>
          </a:p>
        </p:txBody>
      </p:sp>
      <p:sp>
        <p:nvSpPr>
          <p:cNvPr id="3" name="Content Placeholder 2">
            <a:extLst>
              <a:ext uri="{FF2B5EF4-FFF2-40B4-BE49-F238E27FC236}">
                <a16:creationId xmlns:a16="http://schemas.microsoft.com/office/drawing/2014/main" id="{1276ECDF-A2AF-D941-26C7-F77CBF4693A0}"/>
              </a:ext>
            </a:extLst>
          </p:cNvPr>
          <p:cNvSpPr>
            <a:spLocks noGrp="1"/>
          </p:cNvSpPr>
          <p:nvPr>
            <p:ph idx="1"/>
          </p:nvPr>
        </p:nvSpPr>
        <p:spPr/>
        <p:txBody>
          <a:bodyPr/>
          <a:lstStyle/>
          <a:p>
            <a:r>
              <a:rPr lang="en-CH" dirty="0">
                <a:solidFill>
                  <a:srgbClr val="0070C0"/>
                </a:solidFill>
              </a:rPr>
              <a:t>Mason et al. (</a:t>
            </a:r>
            <a:r>
              <a:rPr lang="en-CH" dirty="0">
                <a:solidFill>
                  <a:srgbClr val="0070C0"/>
                </a:solidFill>
                <a:hlinkClick r:id="rId2"/>
              </a:rPr>
              <a:t>Mason et al., NIPS, 1999</a:t>
            </a:r>
            <a:r>
              <a:rPr lang="en-CH" dirty="0">
                <a:solidFill>
                  <a:srgbClr val="0070C0"/>
                </a:solidFill>
              </a:rPr>
              <a:t>) showed that AdaBoost is a special case of the Gradient Boosting framework.</a:t>
            </a:r>
          </a:p>
          <a:p>
            <a:r>
              <a:rPr lang="en-CH" dirty="0">
                <a:solidFill>
                  <a:srgbClr val="0070C0"/>
                </a:solidFill>
              </a:rPr>
              <a:t>In the gradient boosting framework, you choose a cost function and select a weak classifier, which minimizes the gradient of the cost function (in function space)</a:t>
            </a:r>
          </a:p>
          <a:p>
            <a:r>
              <a:rPr lang="en-CH" dirty="0">
                <a:solidFill>
                  <a:srgbClr val="0070C0"/>
                </a:solidFill>
              </a:rPr>
              <a:t>Mason et al. showed that some cost functions can perform better than AdaBoost, which is more prone to overfitting.</a:t>
            </a:r>
          </a:p>
          <a:p>
            <a:r>
              <a:rPr lang="en-CH" dirty="0">
                <a:solidFill>
                  <a:srgbClr val="0070C0"/>
                </a:solidFill>
              </a:rPr>
              <a:t>For a thorough comparison of bagging and boosting methods see </a:t>
            </a:r>
            <a:r>
              <a:rPr lang="en-CH" dirty="0">
                <a:solidFill>
                  <a:srgbClr val="0070C0"/>
                </a:solidFill>
                <a:hlinkClick r:id="rId3"/>
              </a:rPr>
              <a:t>Dietterich, Machine L</a:t>
            </a:r>
            <a:r>
              <a:rPr lang="en-GB" dirty="0">
                <a:solidFill>
                  <a:srgbClr val="0070C0"/>
                </a:solidFill>
                <a:hlinkClick r:id="rId3"/>
              </a:rPr>
              <a:t>ea</a:t>
            </a:r>
            <a:r>
              <a:rPr lang="en-CH" dirty="0">
                <a:solidFill>
                  <a:srgbClr val="0070C0"/>
                </a:solidFill>
                <a:hlinkClick r:id="rId3"/>
              </a:rPr>
              <a:t>rning, 2000</a:t>
            </a:r>
            <a:r>
              <a:rPr lang="en-CH" dirty="0">
                <a:solidFill>
                  <a:srgbClr val="0070C0"/>
                </a:solidFill>
              </a:rPr>
              <a:t>.</a:t>
            </a:r>
          </a:p>
          <a:p>
            <a:endParaRPr lang="en-CH" dirty="0">
              <a:solidFill>
                <a:srgbClr val="0070C0"/>
              </a:solidFill>
            </a:endParaRPr>
          </a:p>
          <a:p>
            <a:endParaRPr lang="en-CH" dirty="0">
              <a:solidFill>
                <a:srgbClr val="0070C0"/>
              </a:solidFill>
            </a:endParaRPr>
          </a:p>
        </p:txBody>
      </p:sp>
      <p:pic>
        <p:nvPicPr>
          <p:cNvPr id="4" name="Picture 3">
            <a:extLst>
              <a:ext uri="{FF2B5EF4-FFF2-40B4-BE49-F238E27FC236}">
                <a16:creationId xmlns:a16="http://schemas.microsoft.com/office/drawing/2014/main" id="{4F291286-9E53-2D7D-6856-392A4EE970A6}"/>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9D5E36E-321D-3570-7E36-DE8494A53E1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49710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A7E8-6EC9-7C05-9530-1F9099CA1BE3}"/>
              </a:ext>
            </a:extLst>
          </p:cNvPr>
          <p:cNvSpPr>
            <a:spLocks noGrp="1"/>
          </p:cNvSpPr>
          <p:nvPr>
            <p:ph type="title"/>
          </p:nvPr>
        </p:nvSpPr>
        <p:spPr/>
        <p:txBody>
          <a:bodyPr/>
          <a:lstStyle/>
          <a:p>
            <a:r>
              <a:rPr lang="en-CH" dirty="0"/>
              <a:t>XGBoost: a scalable and flexible gradient boosting system </a:t>
            </a:r>
          </a:p>
        </p:txBody>
      </p:sp>
      <p:sp>
        <p:nvSpPr>
          <p:cNvPr id="3" name="Content Placeholder 2">
            <a:extLst>
              <a:ext uri="{FF2B5EF4-FFF2-40B4-BE49-F238E27FC236}">
                <a16:creationId xmlns:a16="http://schemas.microsoft.com/office/drawing/2014/main" id="{2EF377B7-9FE4-11BB-B4A8-0B5AA7CC5BEF}"/>
              </a:ext>
            </a:extLst>
          </p:cNvPr>
          <p:cNvSpPr>
            <a:spLocks noGrp="1"/>
          </p:cNvSpPr>
          <p:nvPr>
            <p:ph idx="1"/>
          </p:nvPr>
        </p:nvSpPr>
        <p:spPr/>
        <p:txBody>
          <a:bodyPr/>
          <a:lstStyle/>
          <a:p>
            <a:r>
              <a:rPr lang="en-CH" dirty="0">
                <a:solidFill>
                  <a:srgbClr val="0070C0"/>
                </a:solidFill>
              </a:rPr>
              <a:t>Introduced by Chen &amp; Guestrin in 2016 (</a:t>
            </a:r>
            <a:r>
              <a:rPr lang="en-CH" dirty="0">
                <a:solidFill>
                  <a:srgbClr val="0070C0"/>
                </a:solidFill>
                <a:hlinkClick r:id="rId2"/>
              </a:rPr>
              <a:t>Chen &amp; Guestrin, KDD 16, 2016</a:t>
            </a:r>
            <a:r>
              <a:rPr lang="en-CH" dirty="0">
                <a:solidFill>
                  <a:srgbClr val="0070C0"/>
                </a:solidFill>
              </a:rPr>
              <a:t>)</a:t>
            </a:r>
          </a:p>
          <a:p>
            <a:r>
              <a:rPr lang="en-CH" dirty="0">
                <a:solidFill>
                  <a:srgbClr val="0070C0"/>
                </a:solidFill>
              </a:rPr>
              <a:t>Efficient and configurable implementation for tree and linear boosting for regression, classification and ranking.</a:t>
            </a:r>
          </a:p>
          <a:p>
            <a:r>
              <a:rPr lang="en-CH" dirty="0">
                <a:solidFill>
                  <a:srgbClr val="0070C0"/>
                </a:solidFill>
              </a:rPr>
              <a:t>Support for parallelization, cluster computing and GPU.</a:t>
            </a:r>
          </a:p>
          <a:p>
            <a:r>
              <a:rPr lang="en-CH" dirty="0">
                <a:solidFill>
                  <a:srgbClr val="0070C0"/>
                </a:solidFill>
              </a:rPr>
              <a:t>User can choose cost function and contraints on trees.</a:t>
            </a:r>
          </a:p>
          <a:p>
            <a:r>
              <a:rPr lang="en-CH" dirty="0">
                <a:solidFill>
                  <a:srgbClr val="0070C0"/>
                </a:solidFill>
              </a:rPr>
              <a:t>XGBoost provides more robust and complementary results compared to neural network models on tabular data (</a:t>
            </a:r>
            <a:r>
              <a:rPr lang="en-GB" dirty="0">
                <a:solidFill>
                  <a:srgbClr val="0070C0"/>
                </a:solidFill>
                <a:hlinkClick r:id="rId3"/>
              </a:rPr>
              <a:t>KDDCup 2015</a:t>
            </a:r>
            <a:r>
              <a:rPr lang="en-GB" dirty="0">
                <a:solidFill>
                  <a:srgbClr val="0070C0"/>
                </a:solidFill>
              </a:rPr>
              <a:t>, </a:t>
            </a:r>
            <a:r>
              <a:rPr lang="en-GB" dirty="0">
                <a:hlinkClick r:id="rId4"/>
              </a:rPr>
              <a:t>Shwartz-Ziv &amp; Armon, arXiv, 2021</a:t>
            </a:r>
            <a:r>
              <a:rPr lang="en-GB" dirty="0">
                <a:solidFill>
                  <a:srgbClr val="0070C0"/>
                </a:solidFill>
              </a:rPr>
              <a:t>)</a:t>
            </a:r>
            <a:endParaRPr lang="en-CH" dirty="0">
              <a:solidFill>
                <a:srgbClr val="0070C0"/>
              </a:solidFill>
            </a:endParaRPr>
          </a:p>
        </p:txBody>
      </p:sp>
      <p:pic>
        <p:nvPicPr>
          <p:cNvPr id="4" name="Picture 3">
            <a:extLst>
              <a:ext uri="{FF2B5EF4-FFF2-40B4-BE49-F238E27FC236}">
                <a16:creationId xmlns:a16="http://schemas.microsoft.com/office/drawing/2014/main" id="{96830F33-BA5F-9048-60A5-F6E236E3FF16}"/>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6D8AAA9-73D0-223B-1784-B03F853AF26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60818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83A9D-854E-0367-9C40-F996F2E4F297}"/>
              </a:ext>
            </a:extLst>
          </p:cNvPr>
          <p:cNvSpPr>
            <a:spLocks noGrp="1"/>
          </p:cNvSpPr>
          <p:nvPr>
            <p:ph type="title"/>
          </p:nvPr>
        </p:nvSpPr>
        <p:spPr/>
        <p:txBody>
          <a:bodyPr/>
          <a:lstStyle/>
          <a:p>
            <a:r>
              <a:rPr lang="en-CH" dirty="0"/>
              <a:t>XGBoost</a:t>
            </a:r>
          </a:p>
        </p:txBody>
      </p:sp>
      <p:sp>
        <p:nvSpPr>
          <p:cNvPr id="3" name="Content Placeholder 2">
            <a:extLst>
              <a:ext uri="{FF2B5EF4-FFF2-40B4-BE49-F238E27FC236}">
                <a16:creationId xmlns:a16="http://schemas.microsoft.com/office/drawing/2014/main" id="{CAC4D2E5-99A9-2563-D1D7-E1D34D2957F6}"/>
              </a:ext>
            </a:extLst>
          </p:cNvPr>
          <p:cNvSpPr>
            <a:spLocks noGrp="1"/>
          </p:cNvSpPr>
          <p:nvPr>
            <p:ph idx="1"/>
          </p:nvPr>
        </p:nvSpPr>
        <p:spPr/>
        <p:txBody>
          <a:bodyPr>
            <a:normAutofit fontScale="85000" lnSpcReduction="20000"/>
          </a:bodyPr>
          <a:lstStyle/>
          <a:p>
            <a:r>
              <a:rPr lang="en-CH" dirty="0">
                <a:solidFill>
                  <a:srgbClr val="0070C0"/>
                </a:solidFill>
              </a:rPr>
              <a:t>Exact greedy (slower) and approximate (faster) algorithms</a:t>
            </a:r>
          </a:p>
          <a:p>
            <a:r>
              <a:rPr lang="en-CH" dirty="0">
                <a:solidFill>
                  <a:srgbClr val="0070C0"/>
                </a:solidFill>
              </a:rPr>
              <a:t>Deal with missing values (sparsity aware)</a:t>
            </a:r>
          </a:p>
          <a:p>
            <a:r>
              <a:rPr lang="en-CH" dirty="0">
                <a:solidFill>
                  <a:srgbClr val="0070C0"/>
                </a:solidFill>
              </a:rPr>
              <a:t>Include feature interaction constraints</a:t>
            </a:r>
          </a:p>
          <a:p>
            <a:r>
              <a:rPr lang="en-CH" dirty="0">
                <a:solidFill>
                  <a:srgbClr val="0070C0"/>
                </a:solidFill>
              </a:rPr>
              <a:t>Include monotonicity constraints</a:t>
            </a:r>
          </a:p>
          <a:p>
            <a:r>
              <a:rPr lang="en-CH" dirty="0">
                <a:solidFill>
                  <a:srgbClr val="0070C0"/>
                </a:solidFill>
              </a:rPr>
              <a:t>Include regularization (shrinkage, sampling, penalties)</a:t>
            </a:r>
          </a:p>
          <a:p>
            <a:r>
              <a:rPr lang="en-CH" dirty="0">
                <a:solidFill>
                  <a:srgbClr val="0070C0"/>
                </a:solidFill>
              </a:rPr>
              <a:t>Callbacks, early stopping</a:t>
            </a:r>
          </a:p>
          <a:p>
            <a:r>
              <a:rPr lang="en-CH" dirty="0">
                <a:solidFill>
                  <a:srgbClr val="0070C0"/>
                </a:solidFill>
              </a:rPr>
              <a:t>Parallel on mu</a:t>
            </a:r>
            <a:r>
              <a:rPr lang="en-GB" dirty="0" err="1">
                <a:solidFill>
                  <a:srgbClr val="0070C0"/>
                </a:solidFill>
              </a:rPr>
              <a:t>lt</a:t>
            </a:r>
            <a:r>
              <a:rPr lang="en-CH" dirty="0">
                <a:solidFill>
                  <a:srgbClr val="0070C0"/>
                </a:solidFill>
              </a:rPr>
              <a:t>iple CPUs, support for Spark distributed computing</a:t>
            </a:r>
          </a:p>
          <a:p>
            <a:r>
              <a:rPr lang="en-CH" dirty="0">
                <a:solidFill>
                  <a:srgbClr val="0070C0"/>
                </a:solidFill>
              </a:rPr>
              <a:t>GPU support</a:t>
            </a:r>
          </a:p>
          <a:p>
            <a:r>
              <a:rPr lang="en-GB" dirty="0">
                <a:solidFill>
                  <a:srgbClr val="0070C0"/>
                </a:solidFill>
              </a:rPr>
              <a:t>O</a:t>
            </a:r>
            <a:r>
              <a:rPr lang="en-CH" dirty="0">
                <a:solidFill>
                  <a:srgbClr val="0070C0"/>
                </a:solidFill>
              </a:rPr>
              <a:t>ut-of-core computing (data larger than memory)</a:t>
            </a:r>
          </a:p>
          <a:p>
            <a:r>
              <a:rPr lang="en-CH" dirty="0">
                <a:solidFill>
                  <a:srgbClr val="0070C0"/>
                </a:solidFill>
              </a:rPr>
              <a:t>Since 2.0: optimize histo size, learning to rank, quantile regression, federated learning</a:t>
            </a:r>
          </a:p>
        </p:txBody>
      </p:sp>
      <p:pic>
        <p:nvPicPr>
          <p:cNvPr id="4" name="Picture 3">
            <a:extLst>
              <a:ext uri="{FF2B5EF4-FFF2-40B4-BE49-F238E27FC236}">
                <a16:creationId xmlns:a16="http://schemas.microsoft.com/office/drawing/2014/main" id="{79E1359F-CC80-DA8E-C9D9-F5E81D91B96C}"/>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F642E6A-EDB8-5799-CFE5-B2062B904B7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246995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 (for tree base classifiers)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p:txBody>
              <a:bodyPr>
                <a:normAutofit/>
              </a:bodyPr>
              <a:lstStyle/>
              <a:p>
                <a14:m>
                  <m:oMath xmlns:m="http://schemas.openxmlformats.org/officeDocument/2006/math">
                    <m:sSub>
                      <m:sSubPr>
                        <m:ctrlPr>
                          <a:rPr lang="en-CH" i="1" smtClean="0">
                            <a:solidFill>
                              <a:srgbClr val="0070C0"/>
                            </a:solidFill>
                            <a:latin typeface="Cambria Math" panose="02040503050406030204" pitchFamily="18" charset="0"/>
                          </a:rPr>
                        </m:ctrlPr>
                      </m:sSubPr>
                      <m:e>
                        <m:acc>
                          <m:accPr>
                            <m:chr m:val="̂"/>
                            <m:ctrlPr>
                              <a:rPr lang="en-CH" i="1" smtClean="0">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𝜙</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𝑘</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𝐾</m:t>
                        </m:r>
                      </m:sup>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𝑘</m:t>
                            </m:r>
                          </m:sub>
                        </m:sSub>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  </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𝑓</m:t>
                            </m:r>
                          </m:e>
                          <m:sub>
                            <m:r>
                              <a:rPr lang="fr-CH" i="1">
                                <a:solidFill>
                                  <a:srgbClr val="0070C0"/>
                                </a:solidFill>
                                <a:latin typeface="Cambria Math" panose="02040503050406030204" pitchFamily="18" charset="0"/>
                                <a:ea typeface="Cambria Math" panose="02040503050406030204" pitchFamily="18" charset="0"/>
                              </a:rPr>
                              <m:t>𝑘</m:t>
                            </m:r>
                          </m:sub>
                        </m:sSub>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e>
                    </m:nary>
                  </m:oMath>
                </a14:m>
                <a:r>
                  <a:rPr lang="fr-CH" i="1" dirty="0">
                    <a:solidFill>
                      <a:srgbClr val="0070C0"/>
                    </a:solidFill>
                    <a:latin typeface="Cambria Math" panose="02040503050406030204" pitchFamily="18" charset="0"/>
                    <a:ea typeface="Cambria Math" panose="02040503050406030204" pitchFamily="18" charset="0"/>
                  </a:rPr>
                  <a:t> </a:t>
                </a:r>
                <a:r>
                  <a:rPr lang="fr-CH" dirty="0">
                    <a:solidFill>
                      <a:srgbClr val="0070C0"/>
                    </a:solidFill>
                    <a:latin typeface="Cambria Math" panose="02040503050406030204" pitchFamily="18" charset="0"/>
                    <a:ea typeface="Cambria Math" panose="02040503050406030204" pitchFamily="18" charset="0"/>
                  </a:rPr>
                  <a:t>base tree classifier</a:t>
                </a:r>
                <a:br>
                  <a:rPr lang="fr-CH" i="1" dirty="0">
                    <a:solidFill>
                      <a:srgbClr val="0070C0"/>
                    </a:solidFill>
                    <a:latin typeface="Cambria Math" panose="02040503050406030204" pitchFamily="18" charset="0"/>
                    <a:ea typeface="Cambria Math" panose="02040503050406030204" pitchFamily="18" charset="0"/>
                  </a:rPr>
                </a:br>
                <a:endParaRPr lang="en-CH" i="1" dirty="0">
                  <a:solidFill>
                    <a:srgbClr val="0070C0"/>
                  </a:solidFill>
                  <a:latin typeface="Cambria Math" panose="02040503050406030204" pitchFamily="18" charset="0"/>
                  <a:ea typeface="Cambria Math" panose="02040503050406030204" pitchFamily="18" charset="0"/>
                </a:endParaRPr>
              </a:p>
              <a:p>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ℒ</m:t>
                    </m:r>
                    <m:d>
                      <m:dPr>
                        <m:ctrlPr>
                          <a:rPr lang="en-CH" i="1" smtClean="0">
                            <a:solidFill>
                              <a:srgbClr val="0070C0"/>
                            </a:solidFill>
                            <a:latin typeface="Cambria Math" panose="02040503050406030204" pitchFamily="18" charset="0"/>
                            <a:ea typeface="Cambria Math" panose="02040503050406030204" pitchFamily="18" charset="0"/>
                          </a:rPr>
                        </m:ctrlPr>
                      </m:dPr>
                      <m:e>
                        <m:r>
                          <a:rPr lang="en-CH" i="1" smtClean="0">
                            <a:solidFill>
                              <a:srgbClr val="0070C0"/>
                            </a:solidFill>
                            <a:latin typeface="Cambria Math" panose="02040503050406030204" pitchFamily="18" charset="0"/>
                            <a:ea typeface="Cambria Math" panose="02040503050406030204" pitchFamily="18" charset="0"/>
                          </a:rPr>
                          <m:t>𝜙</m:t>
                        </m:r>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r>
                          <a:rPr lang="fr-CH" b="0" i="1" smtClean="0">
                            <a:solidFill>
                              <a:srgbClr val="0070C0"/>
                            </a:solidFill>
                            <a:latin typeface="Cambria Math" panose="02040503050406030204" pitchFamily="18" charset="0"/>
                            <a:ea typeface="Cambria Math" panose="02040503050406030204" pitchFamily="18" charset="0"/>
                          </a:rPr>
                          <m:t>𝑙</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e>
                    </m:nary>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𝑘</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𝐾</m:t>
                        </m:r>
                      </m:sup>
                      <m:e>
                        <m:r>
                          <m:rPr>
                            <m:sty m:val="p"/>
                          </m:rPr>
                          <a:rPr lang="el-GR" b="0" i="1" smtClean="0">
                            <a:solidFill>
                              <a:srgbClr val="0070C0"/>
                            </a:solidFill>
                            <a:latin typeface="Cambria Math" panose="02040503050406030204" pitchFamily="18" charset="0"/>
                            <a:ea typeface="Cambria Math" panose="02040503050406030204" pitchFamily="18" charset="0"/>
                          </a:rPr>
                          <m:t>Ω</m:t>
                        </m:r>
                        <m:d>
                          <m:dPr>
                            <m:ctrlPr>
                              <a:rPr lang="el-GR" b="0" i="1" smtClean="0">
                                <a:solidFill>
                                  <a:srgbClr val="0070C0"/>
                                </a:solidFill>
                                <a:latin typeface="Cambria Math" panose="02040503050406030204" pitchFamily="18" charset="0"/>
                                <a:ea typeface="Cambria Math" panose="02040503050406030204" pitchFamily="18" charset="0"/>
                              </a:rPr>
                            </m:ctrlPr>
                          </m:dPr>
                          <m:e>
                            <m:sSub>
                              <m:sSubPr>
                                <m:ctrlPr>
                                  <a:rPr lang="el-GR"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𝑘</m:t>
                                </m:r>
                              </m:sub>
                            </m:sSub>
                          </m:e>
                        </m:d>
                      </m:e>
                    </m:nary>
                  </m:oMath>
                </a14:m>
                <a:r>
                  <a:rPr lang="en-CH" dirty="0">
                    <a:solidFill>
                      <a:srgbClr val="0070C0"/>
                    </a:solidFill>
                  </a:rPr>
                  <a:t> : regularized learning objective</a:t>
                </a:r>
                <a:br>
                  <a:rPr lang="en-CH" dirty="0">
                    <a:solidFill>
                      <a:srgbClr val="0070C0"/>
                    </a:solidFill>
                  </a:rPr>
                </a:br>
                <a:endParaRPr lang="en-CH" dirty="0">
                  <a:solidFill>
                    <a:srgbClr val="0070C0"/>
                  </a:solidFill>
                </a:endParaRPr>
              </a:p>
              <a:p>
                <a:pPr lvl="1"/>
                <a:r>
                  <a:rPr lang="en-CH" dirty="0">
                    <a:solidFill>
                      <a:srgbClr val="0070C0"/>
                    </a:solidFill>
                  </a:rPr>
                  <a:t>loss function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𝑙</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e>
                    </m:d>
                  </m:oMath>
                </a14:m>
                <a:r>
                  <a:rPr lang="en-CH" dirty="0">
                    <a:solidFill>
                      <a:srgbClr val="0070C0"/>
                    </a:solidFill>
                  </a:rPr>
                  <a:t> (e.g. square loss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sSup>
                      <m:sSupPr>
                        <m:ctrlPr>
                          <a:rPr lang="fr-CH" b="0" i="1" smtClean="0">
                            <a:solidFill>
                              <a:srgbClr val="0070C0"/>
                            </a:solidFill>
                            <a:latin typeface="Cambria Math" panose="02040503050406030204" pitchFamily="18" charset="0"/>
                          </a:rPr>
                        </m:ctrlPr>
                      </m:sSupPr>
                      <m:e>
                        <m:d>
                          <m:dPr>
                            <m:ctrlPr>
                              <a:rPr lang="fr-CH" b="0" i="1" smtClean="0">
                                <a:solidFill>
                                  <a:srgbClr val="0070C0"/>
                                </a:solidFill>
                                <a:latin typeface="Cambria Math" panose="02040503050406030204" pitchFamily="18" charset="0"/>
                              </a:rPr>
                            </m:ctrlPr>
                          </m:dPr>
                          <m:e>
                            <m:sSub>
                              <m:sSubPr>
                                <m:ctrlPr>
                                  <a:rPr lang="en-CH" i="1">
                                    <a:solidFill>
                                      <a:srgbClr val="0070C0"/>
                                    </a:solidFill>
                                    <a:latin typeface="Cambria Math" panose="02040503050406030204" pitchFamily="18" charset="0"/>
                                  </a:rPr>
                                </m:ctrlPr>
                              </m:sSub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sup>
                        <m:r>
                          <a:rPr lang="fr-CH" b="0" i="1" smtClean="0">
                            <a:solidFill>
                              <a:srgbClr val="0070C0"/>
                            </a:solidFill>
                            <a:latin typeface="Cambria Math" panose="02040503050406030204" pitchFamily="18" charset="0"/>
                          </a:rPr>
                          <m:t>2</m:t>
                        </m:r>
                      </m:sup>
                    </m:sSup>
                  </m:oMath>
                </a14:m>
                <a:r>
                  <a:rPr lang="en-CH" dirty="0">
                    <a:solidFill>
                      <a:srgbClr val="0070C0"/>
                    </a:solidFill>
                  </a:rPr>
                  <a:t>)</a:t>
                </a:r>
              </a:p>
              <a:p>
                <a:pPr lvl="1"/>
                <a:r>
                  <a:rPr lang="fr-CH" dirty="0" err="1">
                    <a:solidFill>
                      <a:srgbClr val="0070C0"/>
                    </a:solidFill>
                    <a:ea typeface="Cambria Math" panose="02040503050406030204" pitchFamily="18" charset="0"/>
                  </a:rPr>
                  <a:t>regularization</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term</a:t>
                </a:r>
                <a:r>
                  <a:rPr lang="fr-CH" dirty="0">
                    <a:solidFill>
                      <a:srgbClr val="0070C0"/>
                    </a:solidFill>
                    <a:ea typeface="Cambria Math" panose="02040503050406030204" pitchFamily="18" charset="0"/>
                  </a:rPr>
                  <a:t> </a:t>
                </a:r>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Ω</m:t>
                    </m:r>
                    <m:d>
                      <m:dPr>
                        <m:ctrlPr>
                          <a:rPr lang="el-GR"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𝑓</m:t>
                        </m:r>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𝛾</m:t>
                    </m:r>
                    <m:r>
                      <a:rPr lang="fr-CH" b="0" i="1" smtClean="0">
                        <a:solidFill>
                          <a:srgbClr val="0070C0"/>
                        </a:solidFill>
                        <a:latin typeface="Cambria Math" panose="02040503050406030204" pitchFamily="18" charset="0"/>
                        <a:ea typeface="Cambria Math" panose="02040503050406030204" pitchFamily="18" charset="0"/>
                      </a:rPr>
                      <m:t>𝑇</m:t>
                    </m:r>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r>
                      <a:rPr lang="fr-CH" b="0" i="1" smtClean="0">
                        <a:solidFill>
                          <a:srgbClr val="0070C0"/>
                        </a:solidFill>
                        <a:latin typeface="Cambria Math" panose="02040503050406030204" pitchFamily="18" charset="0"/>
                        <a:ea typeface="Cambria Math" panose="02040503050406030204" pitchFamily="18" charset="0"/>
                      </a:rPr>
                      <m:t>𝜆</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sSup>
                          <m:sSupPr>
                            <m:ctrlPr>
                              <a:rPr lang="fr-CH" b="0" i="1" smtClean="0">
                                <a:solidFill>
                                  <a:srgbClr val="0070C0"/>
                                </a:solidFill>
                                <a:latin typeface="Cambria Math" panose="02040503050406030204" pitchFamily="18" charset="0"/>
                                <a:ea typeface="Cambria Math" panose="02040503050406030204" pitchFamily="18" charset="0"/>
                              </a:rPr>
                            </m:ctrlPr>
                          </m:sSupPr>
                          <m:e>
                            <m:r>
                              <a:rPr lang="fr-CH" b="1" i="1" smtClean="0">
                                <a:solidFill>
                                  <a:srgbClr val="0070C0"/>
                                </a:solidFill>
                                <a:latin typeface="Cambria Math" panose="02040503050406030204" pitchFamily="18" charset="0"/>
                                <a:ea typeface="Cambria Math" panose="02040503050406030204" pitchFamily="18" charset="0"/>
                              </a:rPr>
                              <m:t>𝒗</m:t>
                            </m:r>
                          </m:e>
                          <m:sup>
                            <m:r>
                              <a:rPr lang="fr-CH" b="0" i="1" smtClean="0">
                                <a:solidFill>
                                  <a:srgbClr val="0070C0"/>
                                </a:solidFill>
                                <a:latin typeface="Cambria Math" panose="02040503050406030204" pitchFamily="18" charset="0"/>
                                <a:ea typeface="Cambria Math" panose="02040503050406030204" pitchFamily="18" charset="0"/>
                              </a:rPr>
                              <m:t>2</m:t>
                            </m:r>
                          </m:sup>
                        </m:sSup>
                      </m:e>
                    </m:d>
                  </m:oMath>
                </a14:m>
                <a:endParaRPr lang="en-CH" dirty="0">
                  <a:solidFill>
                    <a:srgbClr val="0070C0"/>
                  </a:solidFill>
                </a:endParaRPr>
              </a:p>
              <a:p>
                <a:pPr lvl="2"/>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𝑇</m:t>
                    </m:r>
                  </m:oMath>
                </a14:m>
                <a:r>
                  <a:rPr lang="en-CH" dirty="0">
                    <a:solidFill>
                      <a:srgbClr val="0070C0"/>
                    </a:solidFill>
                  </a:rPr>
                  <a:t>: number of leaves;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𝒗</m:t>
                    </m:r>
                  </m:oMath>
                </a14:m>
                <a:r>
                  <a:rPr lang="en-CH" dirty="0">
                    <a:solidFill>
                      <a:srgbClr val="0070C0"/>
                    </a:solidFill>
                  </a:rPr>
                  <a:t>: values at leaf</a:t>
                </a:r>
              </a:p>
              <a:p>
                <a:r>
                  <a:rPr lang="en-CH" dirty="0">
                    <a:solidFill>
                      <a:srgbClr val="0070C0"/>
                    </a:solidFill>
                  </a:rPr>
                  <a:t>But searching over all combinations of trees is too slow</a:t>
                </a: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blipFill>
                <a:blip r:embed="rId2"/>
                <a:stretch>
                  <a:fillRect l="-1086" t="-16279"/>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51B4E49A-F321-A87C-FF1A-C7554FA3875A}"/>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6D92466-5558-246F-AEA1-F3CD403FA73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646729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486004" y="1814051"/>
                <a:ext cx="11826675" cy="4351338"/>
              </a:xfrm>
            </p:spPr>
            <p:txBody>
              <a:bodyPr>
                <a:normAutofit/>
              </a:bodyPr>
              <a:lstStyle/>
              <a:p>
                <a:r>
                  <a:rPr lang="en-CH" dirty="0">
                    <a:solidFill>
                      <a:srgbClr val="0070C0"/>
                    </a:solidFill>
                  </a:rPr>
                  <a:t>Boosting: fit tree to error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b="0" i="1" smtClean="0">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𝑡</m:t>
                        </m:r>
                        <m:r>
                          <a:rPr lang="fr-CH" b="0" i="1" smtClean="0">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 </m:t>
                    </m:r>
                  </m:oMath>
                </a14:m>
                <a:r>
                  <a:rPr lang="en-CH" dirty="0">
                    <a:solidFill>
                      <a:srgbClr val="0070C0"/>
                    </a:solidFill>
                  </a:rPr>
                  <a:t>of previous iteration</a:t>
                </a: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r>
                          <a:rPr lang="en-CH" i="1">
                            <a:solidFill>
                              <a:srgbClr val="0070C0"/>
                            </a:solidFill>
                            <a:latin typeface="Cambria Math" panose="02040503050406030204" pitchFamily="18" charset="0"/>
                            <a:ea typeface="Cambria Math" panose="02040503050406030204" pitchFamily="18" charset="0"/>
                          </a:rPr>
                          <m:t>ℒ</m:t>
                        </m:r>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r>
                          <a:rPr lang="en-CH" i="1" smtClean="0">
                            <a:solidFill>
                              <a:srgbClr val="0070C0"/>
                            </a:solidFill>
                            <a:latin typeface="Cambria Math" panose="02040503050406030204" pitchFamily="18" charset="0"/>
                            <a:ea typeface="Cambria Math" panose="02040503050406030204" pitchFamily="18" charset="0"/>
                          </a:rPr>
                          <m:t>𝜙</m:t>
                        </m:r>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r>
                          <a:rPr lang="fr-CH" b="0" i="1" smtClean="0">
                            <a:solidFill>
                              <a:srgbClr val="0070C0"/>
                            </a:solidFill>
                            <a:latin typeface="Cambria Math" panose="02040503050406030204" pitchFamily="18" charset="0"/>
                            <a:ea typeface="Cambria Math" panose="02040503050406030204" pitchFamily="18" charset="0"/>
                          </a:rPr>
                          <m:t>𝑙</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b="0" i="1" smtClean="0">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𝑡</m:t>
                                </m:r>
                                <m:r>
                                  <a:rPr lang="fr-CH" b="0" i="1" smtClean="0">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Sub>
                            <m:d>
                              <m:dPr>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𝑖</m:t>
                                    </m:r>
                                  </m:sub>
                                </m:sSub>
                              </m:e>
                            </m:d>
                          </m:e>
                        </m:d>
                        <m:r>
                          <a:rPr lang="fr-CH" b="0" i="1" smtClean="0">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br>
                  <a:rPr lang="fr-CH" dirty="0">
                    <a:solidFill>
                      <a:srgbClr val="0070C0"/>
                    </a:solidFill>
                  </a:rPr>
                </a:br>
                <a:endParaRPr lang="en-CH" dirty="0">
                  <a:solidFill>
                    <a:srgbClr val="0070C0"/>
                  </a:solidFill>
                </a:endParaRPr>
              </a:p>
              <a:p>
                <a:r>
                  <a:rPr lang="en-CH" dirty="0">
                    <a:solidFill>
                      <a:srgbClr val="0070C0"/>
                    </a:solidFill>
                  </a:rPr>
                  <a:t>Gradient boosting: </a:t>
                </a:r>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r>
                          <a:rPr lang="en-CH" i="1">
                            <a:solidFill>
                              <a:srgbClr val="0070C0"/>
                            </a:solidFill>
                            <a:latin typeface="Cambria Math" panose="02040503050406030204" pitchFamily="18" charset="0"/>
                            <a:ea typeface="Cambria Math" panose="02040503050406030204" pitchFamily="18" charset="0"/>
                          </a:rPr>
                          <m:t>ℒ</m:t>
                        </m:r>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r>
                          <a:rPr lang="en-CH" i="1" smtClean="0">
                            <a:solidFill>
                              <a:srgbClr val="0070C0"/>
                            </a:solidFill>
                            <a:latin typeface="Cambria Math" panose="02040503050406030204" pitchFamily="18" charset="0"/>
                            <a:ea typeface="Cambria Math" panose="02040503050406030204" pitchFamily="18" charset="0"/>
                          </a:rPr>
                          <m:t>𝜙</m:t>
                        </m:r>
                      </m:e>
                    </m:d>
                    <m:r>
                      <a:rPr lang="fr-CH" i="1" smtClean="0">
                        <a:solidFill>
                          <a:srgbClr val="0070C0"/>
                        </a:solidFill>
                        <a:latin typeface="Cambria Math" panose="02040503050406030204" pitchFamily="18" charset="0"/>
                        <a:ea typeface="Cambria Math" panose="02040503050406030204" pitchFamily="18" charset="0"/>
                      </a:rPr>
                      <m:t>≈</m:t>
                    </m:r>
                    <m:nary>
                      <m:naryPr>
                        <m:chr m:val="∑"/>
                        <m:ctrlPr>
                          <a:rPr lang="fr-CH" i="1">
                            <a:solidFill>
                              <a:srgbClr val="0070C0"/>
                            </a:solidFill>
                            <a:latin typeface="Cambria Math" panose="02040503050406030204" pitchFamily="18" charset="0"/>
                            <a:ea typeface="Cambria Math" panose="02040503050406030204" pitchFamily="18" charset="0"/>
                          </a:rPr>
                        </m:ctrlPr>
                      </m:naryPr>
                      <m:sub>
                        <m:r>
                          <m:rPr>
                            <m:brk m:alnAt="23"/>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𝑔</m:t>
                            </m:r>
                          </m:e>
                          <m:sub>
                            <m:r>
                              <a:rPr lang="fr-CH" b="0" i="1" smtClean="0">
                                <a:solidFill>
                                  <a:srgbClr val="0070C0"/>
                                </a:solidFill>
                                <a:latin typeface="Cambria Math" panose="02040503050406030204" pitchFamily="18" charset="0"/>
                              </a:rPr>
                              <m:t>𝑖</m:t>
                            </m:r>
                          </m:sub>
                        </m:sSub>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2</m:t>
                            </m:r>
                          </m:den>
                        </m:f>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h</m:t>
                            </m:r>
                          </m:e>
                          <m:sub>
                            <m:r>
                              <a:rPr lang="fr-CH" i="1">
                                <a:solidFill>
                                  <a:srgbClr val="0070C0"/>
                                </a:solidFill>
                                <a:latin typeface="Cambria Math" panose="02040503050406030204" pitchFamily="18" charset="0"/>
                              </a:rPr>
                              <m:t>𝑖</m:t>
                            </m:r>
                          </m:sub>
                        </m:sSub>
                        <m:sSubSup>
                          <m:sSubSupPr>
                            <m:ctrlPr>
                              <a:rPr lang="fr-CH" i="1" smtClean="0">
                                <a:solidFill>
                                  <a:srgbClr val="0070C0"/>
                                </a:solidFill>
                                <a:latin typeface="Cambria Math" panose="02040503050406030204" pitchFamily="18" charset="0"/>
                              </a:rPr>
                            </m:ctrlPr>
                          </m:sSubSup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up>
                            <m:r>
                              <a:rPr lang="fr-CH" b="0" i="1" smtClean="0">
                                <a:solidFill>
                                  <a:srgbClr val="0070C0"/>
                                </a:solidFill>
                                <a:latin typeface="Cambria Math" panose="02040503050406030204" pitchFamily="18" charset="0"/>
                              </a:rPr>
                              <m:t>2</m:t>
                            </m:r>
                          </m:sup>
                        </m:sSubSup>
                        <m:d>
                          <m:dPr>
                            <m:ctrlPr>
                              <a:rPr lang="fr-CH" i="1" smtClean="0">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b="0" i="1" smtClean="0">
                        <a:solidFill>
                          <a:srgbClr val="0070C0"/>
                        </a:solidFill>
                        <a:latin typeface="Cambria Math" panose="02040503050406030204" pitchFamily="18" charset="0"/>
                      </a:rPr>
                      <m:t>=</m:t>
                    </m:r>
                    <m:nary>
                      <m:naryPr>
                        <m:chr m:val="∑"/>
                        <m:ctrlPr>
                          <a:rPr lang="fr-CH" b="0"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𝑁</m:t>
                        </m:r>
                      </m:sup>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b="0" i="1" smtClean="0">
                            <a:solidFill>
                              <a:srgbClr val="0070C0"/>
                            </a:solidFill>
                            <a:latin typeface="Cambria Math" panose="02040503050406030204" pitchFamily="18" charset="0"/>
                          </a:rPr>
                          <m:t>+</m:t>
                        </m:r>
                      </m:e>
                    </m:nary>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𝑞</m:t>
                        </m:r>
                      </m:e>
                    </m:d>
                  </m:oMath>
                </a14:m>
                <a:br>
                  <a:rPr lang="fr-CH" dirty="0">
                    <a:solidFill>
                      <a:srgbClr val="0070C0"/>
                    </a:solidFill>
                  </a:rPr>
                </a:br>
                <a:endParaRPr lang="en-CH" dirty="0">
                  <a:solidFill>
                    <a:srgbClr val="0070C0"/>
                  </a:solidFill>
                </a:endParaRPr>
              </a:p>
              <a:p>
                <a:pPr lvl="1"/>
                <a14:m>
                  <m:oMath xmlns:m="http://schemas.openxmlformats.org/officeDocument/2006/math">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𝑔</m:t>
                        </m:r>
                      </m:e>
                      <m:sub>
                        <m:r>
                          <a:rPr lang="fr-CH" i="1">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r>
                  <a:rPr lang="en-CH" dirty="0">
                    <a:solidFill>
                      <a:srgbClr val="0070C0"/>
                    </a:solidFill>
                  </a:rPr>
                  <a:t>; </a:t>
                </a:r>
                <a14:m>
                  <m:oMath xmlns:m="http://schemas.openxmlformats.org/officeDocument/2006/math">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h</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sSup>
                          <m:sSupPr>
                            <m:ctrlPr>
                              <a:rPr lang="fr-CH" i="1" smtClean="0">
                                <a:solidFill>
                                  <a:srgbClr val="0070C0"/>
                                </a:solidFill>
                                <a:latin typeface="Cambria Math" panose="02040503050406030204" pitchFamily="18" charset="0"/>
                              </a:rPr>
                            </m:ctrlPr>
                          </m:sSupPr>
                          <m:e>
                            <m:r>
                              <a:rPr lang="fr-CH" i="1" smtClean="0">
                                <a:solidFill>
                                  <a:srgbClr val="0070C0"/>
                                </a:solidFill>
                                <a:latin typeface="Cambria Math" panose="02040503050406030204" pitchFamily="18" charset="0"/>
                                <a:ea typeface="Cambria Math" panose="02040503050406030204" pitchFamily="18" charset="0"/>
                              </a:rPr>
                              <m:t>𝜕</m:t>
                            </m:r>
                          </m:e>
                          <m:sup>
                            <m:r>
                              <a:rPr lang="fr-CH" b="0" i="1" smtClean="0">
                                <a:solidFill>
                                  <a:srgbClr val="0070C0"/>
                                </a:solidFill>
                                <a:latin typeface="Cambria Math" panose="02040503050406030204" pitchFamily="18" charset="0"/>
                              </a:rPr>
                              <m:t>2</m:t>
                            </m:r>
                          </m:sup>
                        </m:sSup>
                      </m:num>
                      <m:den>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m:t>
                            </m:r>
                          </m:e>
                          <m:sup>
                            <m:r>
                              <a:rPr lang="fr-CH" i="1">
                                <a:solidFill>
                                  <a:srgbClr val="0070C0"/>
                                </a:solidFill>
                                <a:latin typeface="Cambria Math" panose="02040503050406030204" pitchFamily="18" charset="0"/>
                              </a:rPr>
                              <m:t>2</m:t>
                            </m:r>
                          </m:sup>
                        </m:sSup>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i="1">
                        <a:solidFill>
                          <a:srgbClr val="0070C0"/>
                        </a:solidFill>
                        <a:latin typeface="Cambria Math" panose="02040503050406030204" pitchFamily="18" charset="0"/>
                      </a:rPr>
                      <m:t>𝑙</m:t>
                    </m:r>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486004" y="1814051"/>
                <a:ext cx="11826675" cy="4351338"/>
              </a:xfrm>
              <a:blipFill>
                <a:blip r:embed="rId2"/>
                <a:stretch>
                  <a:fillRect l="-966" t="-2332"/>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253B510-BAEF-1C32-5F6C-85ED7058F02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224CBE3-8963-EDC2-F22C-D17209D0E51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55478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E18BDD5F-D3E7-5E29-A650-85D074EE51B0}"/>
              </a:ext>
            </a:extLst>
          </p:cNvPr>
          <p:cNvGrpSpPr/>
          <p:nvPr/>
        </p:nvGrpSpPr>
        <p:grpSpPr>
          <a:xfrm>
            <a:off x="1787207" y="564219"/>
            <a:ext cx="7245964" cy="4887638"/>
            <a:chOff x="1787207" y="564219"/>
            <a:chExt cx="7245964" cy="4887638"/>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7CBCE3A-31FE-CA0D-17B0-12DDFE644012}"/>
                    </a:ext>
                  </a:extLst>
                </p:cNvPr>
                <p:cNvSpPr/>
                <p:nvPr/>
              </p:nvSpPr>
              <p:spPr>
                <a:xfrm>
                  <a:off x="5065918" y="564219"/>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2</m:t>
                            </m:r>
                          </m:sub>
                        </m:sSub>
                      </m:oMath>
                    </m:oMathPara>
                  </a14:m>
                  <a:endParaRPr lang="en-CH" dirty="0">
                    <a:solidFill>
                      <a:schemeClr val="tx1"/>
                    </a:solidFill>
                  </a:endParaRPr>
                </a:p>
              </p:txBody>
            </p:sp>
          </mc:Choice>
          <mc:Fallback xmlns="">
            <p:sp>
              <p:nvSpPr>
                <p:cNvPr id="2" name="Rectangle 1">
                  <a:extLst>
                    <a:ext uri="{FF2B5EF4-FFF2-40B4-BE49-F238E27FC236}">
                      <a16:creationId xmlns:a16="http://schemas.microsoft.com/office/drawing/2014/main" id="{57CBCE3A-31FE-CA0D-17B0-12DDFE644012}"/>
                    </a:ext>
                  </a:extLst>
                </p:cNvPr>
                <p:cNvSpPr>
                  <a:spLocks noRot="1" noChangeAspect="1" noMove="1" noResize="1" noEditPoints="1" noAdjustHandles="1" noChangeArrowheads="1" noChangeShapeType="1" noTextEdit="1"/>
                </p:cNvSpPr>
                <p:nvPr/>
              </p:nvSpPr>
              <p:spPr>
                <a:xfrm>
                  <a:off x="5065918" y="564219"/>
                  <a:ext cx="866657" cy="430643"/>
                </a:xfrm>
                <a:prstGeom prst="rect">
                  <a:avLst/>
                </a:prstGeom>
                <a:blipFill>
                  <a:blip r:embed="rId2"/>
                  <a:stretch>
                    <a:fillRect/>
                  </a:stretch>
                </a:blipFill>
              </p:spPr>
              <p:txBody>
                <a:bodyPr/>
                <a:lstStyle/>
                <a:p>
                  <a:r>
                    <a:rPr lang="en-CH">
                      <a:noFill/>
                    </a:rPr>
                    <a:t> </a:t>
                  </a:r>
                </a:p>
              </p:txBody>
            </p:sp>
          </mc:Fallback>
        </mc:AlternateContent>
        <p:cxnSp>
          <p:nvCxnSpPr>
            <p:cNvPr id="3" name="Straight Connector 2">
              <a:extLst>
                <a:ext uri="{FF2B5EF4-FFF2-40B4-BE49-F238E27FC236}">
                  <a16:creationId xmlns:a16="http://schemas.microsoft.com/office/drawing/2014/main" id="{719F7208-8FA4-EC11-ABDE-D14CE961F843}"/>
                </a:ext>
              </a:extLst>
            </p:cNvPr>
            <p:cNvCxnSpPr>
              <a:cxnSpLocks/>
              <a:stCxn id="2" idx="2"/>
              <a:endCxn id="4" idx="0"/>
            </p:cNvCxnSpPr>
            <p:nvPr/>
          </p:nvCxnSpPr>
          <p:spPr>
            <a:xfrm>
              <a:off x="5499247" y="994862"/>
              <a:ext cx="2598016" cy="56511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14F9EC8-0952-59F1-CFBB-FC3E9443ADCB}"/>
                    </a:ext>
                  </a:extLst>
                </p:cNvPr>
                <p:cNvSpPr/>
                <p:nvPr/>
              </p:nvSpPr>
              <p:spPr>
                <a:xfrm>
                  <a:off x="7663934" y="1559976"/>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3</m:t>
                            </m:r>
                          </m:sub>
                        </m:sSub>
                      </m:oMath>
                    </m:oMathPara>
                  </a14:m>
                  <a:endParaRPr lang="en-CH" dirty="0">
                    <a:solidFill>
                      <a:schemeClr val="tx1"/>
                    </a:solidFill>
                  </a:endParaRPr>
                </a:p>
              </p:txBody>
            </p:sp>
          </mc:Choice>
          <mc:Fallback xmlns="">
            <p:sp>
              <p:nvSpPr>
                <p:cNvPr id="4" name="Rectangle 3">
                  <a:extLst>
                    <a:ext uri="{FF2B5EF4-FFF2-40B4-BE49-F238E27FC236}">
                      <a16:creationId xmlns:a16="http://schemas.microsoft.com/office/drawing/2014/main" id="{814F9EC8-0952-59F1-CFBB-FC3E9443ADCB}"/>
                    </a:ext>
                  </a:extLst>
                </p:cNvPr>
                <p:cNvSpPr>
                  <a:spLocks noRot="1" noChangeAspect="1" noMove="1" noResize="1" noEditPoints="1" noAdjustHandles="1" noChangeArrowheads="1" noChangeShapeType="1" noTextEdit="1"/>
                </p:cNvSpPr>
                <p:nvPr/>
              </p:nvSpPr>
              <p:spPr>
                <a:xfrm>
                  <a:off x="7663934" y="1559976"/>
                  <a:ext cx="866657" cy="430643"/>
                </a:xfrm>
                <a:prstGeom prst="rect">
                  <a:avLst/>
                </a:prstGeom>
                <a:blipFill>
                  <a:blip r:embed="rId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7B15FA5-9560-5EF8-D67D-20FA59B32852}"/>
                    </a:ext>
                  </a:extLst>
                </p:cNvPr>
                <p:cNvSpPr/>
                <p:nvPr/>
              </p:nvSpPr>
              <p:spPr>
                <a:xfrm>
                  <a:off x="6965418" y="2699503"/>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3</m:t>
                            </m:r>
                          </m:sub>
                        </m:sSub>
                      </m:oMath>
                    </m:oMathPara>
                  </a14:m>
                  <a:endParaRPr lang="en-CH" dirty="0">
                    <a:solidFill>
                      <a:schemeClr val="tx1"/>
                    </a:solidFill>
                  </a:endParaRPr>
                </a:p>
              </p:txBody>
            </p:sp>
          </mc:Choice>
          <mc:Fallback xmlns="">
            <p:sp>
              <p:nvSpPr>
                <p:cNvPr id="5" name="Rectangle 4">
                  <a:extLst>
                    <a:ext uri="{FF2B5EF4-FFF2-40B4-BE49-F238E27FC236}">
                      <a16:creationId xmlns:a16="http://schemas.microsoft.com/office/drawing/2014/main" id="{B7B15FA5-9560-5EF8-D67D-20FA59B32852}"/>
                    </a:ext>
                  </a:extLst>
                </p:cNvPr>
                <p:cNvSpPr>
                  <a:spLocks noRot="1" noChangeAspect="1" noMove="1" noResize="1" noEditPoints="1" noAdjustHandles="1" noChangeArrowheads="1" noChangeShapeType="1" noTextEdit="1"/>
                </p:cNvSpPr>
                <p:nvPr/>
              </p:nvSpPr>
              <p:spPr>
                <a:xfrm>
                  <a:off x="6965418" y="2699503"/>
                  <a:ext cx="866657" cy="430643"/>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984899A-A685-30B2-5E27-423E1AE21F27}"/>
                    </a:ext>
                  </a:extLst>
                </p:cNvPr>
                <p:cNvSpPr/>
                <p:nvPr/>
              </p:nvSpPr>
              <p:spPr>
                <a:xfrm>
                  <a:off x="8530591" y="2699503"/>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1</m:t>
                            </m:r>
                          </m:sub>
                        </m:sSub>
                      </m:oMath>
                    </m:oMathPara>
                  </a14:m>
                  <a:endParaRPr lang="en-CH" dirty="0">
                    <a:solidFill>
                      <a:srgbClr val="0070C0"/>
                    </a:solidFill>
                  </a:endParaRPr>
                </a:p>
              </p:txBody>
            </p:sp>
          </mc:Choice>
          <mc:Fallback xmlns="">
            <p:sp>
              <p:nvSpPr>
                <p:cNvPr id="6" name="Rectangle 5">
                  <a:extLst>
                    <a:ext uri="{FF2B5EF4-FFF2-40B4-BE49-F238E27FC236}">
                      <a16:creationId xmlns:a16="http://schemas.microsoft.com/office/drawing/2014/main" id="{3984899A-A685-30B2-5E27-423E1AE21F27}"/>
                    </a:ext>
                  </a:extLst>
                </p:cNvPr>
                <p:cNvSpPr>
                  <a:spLocks noRot="1" noChangeAspect="1" noMove="1" noResize="1" noEditPoints="1" noAdjustHandles="1" noChangeArrowheads="1" noChangeShapeType="1" noTextEdit="1"/>
                </p:cNvSpPr>
                <p:nvPr/>
              </p:nvSpPr>
              <p:spPr>
                <a:xfrm>
                  <a:off x="8530591" y="2699503"/>
                  <a:ext cx="502580" cy="430643"/>
                </a:xfrm>
                <a:prstGeom prst="rect">
                  <a:avLst/>
                </a:prstGeom>
                <a:blipFill>
                  <a:blip r:embed="rId5"/>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7CFE673-4AE3-5D77-E2B9-2D2D8A9F10E8}"/>
                    </a:ext>
                  </a:extLst>
                </p:cNvPr>
                <p:cNvSpPr/>
                <p:nvPr/>
              </p:nvSpPr>
              <p:spPr>
                <a:xfrm>
                  <a:off x="2926814" y="1555559"/>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1</m:t>
                            </m:r>
                          </m:sub>
                        </m:sSub>
                      </m:oMath>
                    </m:oMathPara>
                  </a14:m>
                  <a:endParaRPr lang="en-CH" dirty="0">
                    <a:solidFill>
                      <a:schemeClr val="tx1"/>
                    </a:solidFill>
                  </a:endParaRPr>
                </a:p>
              </p:txBody>
            </p:sp>
          </mc:Choice>
          <mc:Fallback xmlns="">
            <p:sp>
              <p:nvSpPr>
                <p:cNvPr id="7" name="Rectangle 6">
                  <a:extLst>
                    <a:ext uri="{FF2B5EF4-FFF2-40B4-BE49-F238E27FC236}">
                      <a16:creationId xmlns:a16="http://schemas.microsoft.com/office/drawing/2014/main" id="{B7CFE673-4AE3-5D77-E2B9-2D2D8A9F10E8}"/>
                    </a:ext>
                  </a:extLst>
                </p:cNvPr>
                <p:cNvSpPr>
                  <a:spLocks noRot="1" noChangeAspect="1" noMove="1" noResize="1" noEditPoints="1" noAdjustHandles="1" noChangeArrowheads="1" noChangeShapeType="1" noTextEdit="1"/>
                </p:cNvSpPr>
                <p:nvPr/>
              </p:nvSpPr>
              <p:spPr>
                <a:xfrm>
                  <a:off x="2926814" y="1555559"/>
                  <a:ext cx="866657" cy="430643"/>
                </a:xfrm>
                <a:prstGeom prst="rect">
                  <a:avLst/>
                </a:prstGeom>
                <a:blipFill>
                  <a:blip r:embed="rId6"/>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535CF0B-E19C-1521-84D1-437F82758D39}"/>
                    </a:ext>
                  </a:extLst>
                </p:cNvPr>
                <p:cNvSpPr/>
                <p:nvPr/>
              </p:nvSpPr>
              <p:spPr>
                <a:xfrm>
                  <a:off x="4658293" y="3858786"/>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3</m:t>
                            </m:r>
                          </m:sub>
                        </m:sSub>
                      </m:oMath>
                    </m:oMathPara>
                  </a14:m>
                  <a:endParaRPr lang="en-CH" dirty="0">
                    <a:solidFill>
                      <a:schemeClr val="tx1"/>
                    </a:solidFill>
                  </a:endParaRPr>
                </a:p>
              </p:txBody>
            </p:sp>
          </mc:Choice>
          <mc:Fallback xmlns="">
            <p:sp>
              <p:nvSpPr>
                <p:cNvPr id="8" name="Rectangle 7">
                  <a:extLst>
                    <a:ext uri="{FF2B5EF4-FFF2-40B4-BE49-F238E27FC236}">
                      <a16:creationId xmlns:a16="http://schemas.microsoft.com/office/drawing/2014/main" id="{9535CF0B-E19C-1521-84D1-437F82758D39}"/>
                    </a:ext>
                  </a:extLst>
                </p:cNvPr>
                <p:cNvSpPr>
                  <a:spLocks noRot="1" noChangeAspect="1" noMove="1" noResize="1" noEditPoints="1" noAdjustHandles="1" noChangeArrowheads="1" noChangeShapeType="1" noTextEdit="1"/>
                </p:cNvSpPr>
                <p:nvPr/>
              </p:nvSpPr>
              <p:spPr>
                <a:xfrm>
                  <a:off x="4658293" y="3858786"/>
                  <a:ext cx="866657" cy="430643"/>
                </a:xfrm>
                <a:prstGeom prst="rect">
                  <a:avLst/>
                </a:prstGeom>
                <a:blipFill>
                  <a:blip r:embed="rId7"/>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3F688F5-746D-4876-1AC1-00685E2CBBCF}"/>
                    </a:ext>
                  </a:extLst>
                </p:cNvPr>
                <p:cNvSpPr/>
                <p:nvPr/>
              </p:nvSpPr>
              <p:spPr>
                <a:xfrm>
                  <a:off x="3780613" y="2699503"/>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2</m:t>
                            </m:r>
                          </m:sub>
                        </m:sSub>
                      </m:oMath>
                    </m:oMathPara>
                  </a14:m>
                  <a:endParaRPr lang="en-CH" dirty="0">
                    <a:solidFill>
                      <a:schemeClr val="tx1"/>
                    </a:solidFill>
                  </a:endParaRPr>
                </a:p>
              </p:txBody>
            </p:sp>
          </mc:Choice>
          <mc:Fallback xmlns="">
            <p:sp>
              <p:nvSpPr>
                <p:cNvPr id="9" name="Rectangle 8">
                  <a:extLst>
                    <a:ext uri="{FF2B5EF4-FFF2-40B4-BE49-F238E27FC236}">
                      <a16:creationId xmlns:a16="http://schemas.microsoft.com/office/drawing/2014/main" id="{F3F688F5-746D-4876-1AC1-00685E2CBBCF}"/>
                    </a:ext>
                  </a:extLst>
                </p:cNvPr>
                <p:cNvSpPr>
                  <a:spLocks noRot="1" noChangeAspect="1" noMove="1" noResize="1" noEditPoints="1" noAdjustHandles="1" noChangeArrowheads="1" noChangeShapeType="1" noTextEdit="1"/>
                </p:cNvSpPr>
                <p:nvPr/>
              </p:nvSpPr>
              <p:spPr>
                <a:xfrm>
                  <a:off x="3780613" y="2699503"/>
                  <a:ext cx="866657" cy="430643"/>
                </a:xfrm>
                <a:prstGeom prst="rect">
                  <a:avLst/>
                </a:prstGeom>
                <a:blipFill>
                  <a:blip r:embed="rId8"/>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64EEE02-1109-3406-B569-BC1A4AA4613E}"/>
                    </a:ext>
                  </a:extLst>
                </p:cNvPr>
                <p:cNvSpPr/>
                <p:nvPr/>
              </p:nvSpPr>
              <p:spPr>
                <a:xfrm>
                  <a:off x="2060157" y="2688857"/>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1</m:t>
                            </m:r>
                          </m:sub>
                        </m:sSub>
                      </m:oMath>
                    </m:oMathPara>
                  </a14:m>
                  <a:endParaRPr lang="en-CH" dirty="0">
                    <a:solidFill>
                      <a:schemeClr val="tx1"/>
                    </a:solidFill>
                  </a:endParaRPr>
                </a:p>
              </p:txBody>
            </p:sp>
          </mc:Choice>
          <mc:Fallback xmlns="">
            <p:sp>
              <p:nvSpPr>
                <p:cNvPr id="10" name="Rectangle 9">
                  <a:extLst>
                    <a:ext uri="{FF2B5EF4-FFF2-40B4-BE49-F238E27FC236}">
                      <a16:creationId xmlns:a16="http://schemas.microsoft.com/office/drawing/2014/main" id="{E64EEE02-1109-3406-B569-BC1A4AA4613E}"/>
                    </a:ext>
                  </a:extLst>
                </p:cNvPr>
                <p:cNvSpPr>
                  <a:spLocks noRot="1" noChangeAspect="1" noMove="1" noResize="1" noEditPoints="1" noAdjustHandles="1" noChangeArrowheads="1" noChangeShapeType="1" noTextEdit="1"/>
                </p:cNvSpPr>
                <p:nvPr/>
              </p:nvSpPr>
              <p:spPr>
                <a:xfrm>
                  <a:off x="2060157" y="2688857"/>
                  <a:ext cx="866657" cy="430643"/>
                </a:xfrm>
                <a:prstGeom prst="rect">
                  <a:avLst/>
                </a:prstGeom>
                <a:blipFill>
                  <a:blip r:embed="rId9"/>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063EDE1-22A3-F48E-A0E9-94927CE8F1E1}"/>
                    </a:ext>
                  </a:extLst>
                </p:cNvPr>
                <p:cNvSpPr/>
                <p:nvPr/>
              </p:nvSpPr>
              <p:spPr>
                <a:xfrm>
                  <a:off x="7663934" y="3866082"/>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3</m:t>
                            </m:r>
                          </m:sub>
                        </m:sSub>
                      </m:oMath>
                    </m:oMathPara>
                  </a14:m>
                  <a:endParaRPr lang="en-CH" dirty="0">
                    <a:solidFill>
                      <a:srgbClr val="0070C0"/>
                    </a:solidFill>
                  </a:endParaRPr>
                </a:p>
              </p:txBody>
            </p:sp>
          </mc:Choice>
          <mc:Fallback xmlns="">
            <p:sp>
              <p:nvSpPr>
                <p:cNvPr id="11" name="Rectangle 10">
                  <a:extLst>
                    <a:ext uri="{FF2B5EF4-FFF2-40B4-BE49-F238E27FC236}">
                      <a16:creationId xmlns:a16="http://schemas.microsoft.com/office/drawing/2014/main" id="{A063EDE1-22A3-F48E-A0E9-94927CE8F1E1}"/>
                    </a:ext>
                  </a:extLst>
                </p:cNvPr>
                <p:cNvSpPr>
                  <a:spLocks noRot="1" noChangeAspect="1" noMove="1" noResize="1" noEditPoints="1" noAdjustHandles="1" noChangeArrowheads="1" noChangeShapeType="1" noTextEdit="1"/>
                </p:cNvSpPr>
                <p:nvPr/>
              </p:nvSpPr>
              <p:spPr>
                <a:xfrm>
                  <a:off x="7663934" y="3866082"/>
                  <a:ext cx="502580" cy="430643"/>
                </a:xfrm>
                <a:prstGeom prst="rect">
                  <a:avLst/>
                </a:prstGeom>
                <a:blipFill>
                  <a:blip r:embed="rId10"/>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CC164E6-62A4-E548-D283-EB13E9D99A45}"/>
                    </a:ext>
                  </a:extLst>
                </p:cNvPr>
                <p:cNvSpPr/>
                <p:nvPr/>
              </p:nvSpPr>
              <p:spPr>
                <a:xfrm>
                  <a:off x="6714128" y="3866082"/>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2</m:t>
                            </m:r>
                          </m:sub>
                        </m:sSub>
                      </m:oMath>
                    </m:oMathPara>
                  </a14:m>
                  <a:endParaRPr lang="en-CH" dirty="0">
                    <a:solidFill>
                      <a:srgbClr val="0070C0"/>
                    </a:solidFill>
                  </a:endParaRPr>
                </a:p>
              </p:txBody>
            </p:sp>
          </mc:Choice>
          <mc:Fallback xmlns="">
            <p:sp>
              <p:nvSpPr>
                <p:cNvPr id="12" name="Rectangle 11">
                  <a:extLst>
                    <a:ext uri="{FF2B5EF4-FFF2-40B4-BE49-F238E27FC236}">
                      <a16:creationId xmlns:a16="http://schemas.microsoft.com/office/drawing/2014/main" id="{0CC164E6-62A4-E548-D283-EB13E9D99A45}"/>
                    </a:ext>
                  </a:extLst>
                </p:cNvPr>
                <p:cNvSpPr>
                  <a:spLocks noRot="1" noChangeAspect="1" noMove="1" noResize="1" noEditPoints="1" noAdjustHandles="1" noChangeArrowheads="1" noChangeShapeType="1" noTextEdit="1"/>
                </p:cNvSpPr>
                <p:nvPr/>
              </p:nvSpPr>
              <p:spPr>
                <a:xfrm>
                  <a:off x="6714128" y="3866082"/>
                  <a:ext cx="502580" cy="430643"/>
                </a:xfrm>
                <a:prstGeom prst="rect">
                  <a:avLst/>
                </a:prstGeom>
                <a:blipFill>
                  <a:blip r:embed="rId11"/>
                  <a:stretch>
                    <a:fillRect/>
                  </a:stretch>
                </a:blipFill>
              </p:spPr>
              <p:txBody>
                <a:bodyPr/>
                <a:lstStyle/>
                <a:p>
                  <a:r>
                    <a:rPr lang="en-CH">
                      <a:noFill/>
                    </a:rPr>
                    <a:t> </a:t>
                  </a:r>
                </a:p>
              </p:txBody>
            </p:sp>
          </mc:Fallback>
        </mc:AlternateContent>
        <p:cxnSp>
          <p:nvCxnSpPr>
            <p:cNvPr id="14" name="Straight Connector 13">
              <a:extLst>
                <a:ext uri="{FF2B5EF4-FFF2-40B4-BE49-F238E27FC236}">
                  <a16:creationId xmlns:a16="http://schemas.microsoft.com/office/drawing/2014/main" id="{5B17FC60-85A8-5B50-58DA-E87BFBCED41B}"/>
                </a:ext>
              </a:extLst>
            </p:cNvPr>
            <p:cNvCxnSpPr>
              <a:cxnSpLocks/>
              <a:stCxn id="2" idx="2"/>
            </p:cNvCxnSpPr>
            <p:nvPr/>
          </p:nvCxnSpPr>
          <p:spPr>
            <a:xfrm flipH="1">
              <a:off x="3360143" y="994862"/>
              <a:ext cx="2139104" cy="56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3E011E0-CDFF-B2D3-3E9B-1E55ACEA37A5}"/>
                </a:ext>
              </a:extLst>
            </p:cNvPr>
            <p:cNvCxnSpPr>
              <a:cxnSpLocks/>
              <a:endCxn id="6" idx="0"/>
            </p:cNvCxnSpPr>
            <p:nvPr/>
          </p:nvCxnSpPr>
          <p:spPr>
            <a:xfrm>
              <a:off x="8096988" y="1986201"/>
              <a:ext cx="684893" cy="713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16DC129-3255-C6FB-F0F1-FEB599525008}"/>
                </a:ext>
              </a:extLst>
            </p:cNvPr>
            <p:cNvCxnSpPr>
              <a:cxnSpLocks/>
              <a:endCxn id="5" idx="0"/>
            </p:cNvCxnSpPr>
            <p:nvPr/>
          </p:nvCxnSpPr>
          <p:spPr>
            <a:xfrm flipH="1">
              <a:off x="7398747" y="1990619"/>
              <a:ext cx="694290" cy="708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B9C18EB-3AEC-887B-1C80-678127312A78}"/>
                </a:ext>
              </a:extLst>
            </p:cNvPr>
            <p:cNvCxnSpPr>
              <a:cxnSpLocks/>
              <a:endCxn id="12" idx="0"/>
            </p:cNvCxnSpPr>
            <p:nvPr/>
          </p:nvCxnSpPr>
          <p:spPr>
            <a:xfrm flipH="1">
              <a:off x="6965418" y="3134297"/>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374280-1F12-C26E-9170-2F30D7955E2C}"/>
                </a:ext>
              </a:extLst>
            </p:cNvPr>
            <p:cNvCxnSpPr>
              <a:cxnSpLocks/>
              <a:endCxn id="11" idx="0"/>
            </p:cNvCxnSpPr>
            <p:nvPr/>
          </p:nvCxnSpPr>
          <p:spPr>
            <a:xfrm>
              <a:off x="7413296" y="3134297"/>
              <a:ext cx="501928" cy="73178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F0101A6-311E-84E9-F581-1ADA67068134}"/>
                    </a:ext>
                  </a:extLst>
                </p:cNvPr>
                <p:cNvSpPr/>
                <p:nvPr/>
              </p:nvSpPr>
              <p:spPr>
                <a:xfrm>
                  <a:off x="3516777"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6</m:t>
                            </m:r>
                          </m:sub>
                        </m:sSub>
                      </m:oMath>
                    </m:oMathPara>
                  </a14:m>
                  <a:endParaRPr lang="en-CH" dirty="0">
                    <a:solidFill>
                      <a:srgbClr val="0070C0"/>
                    </a:solidFill>
                  </a:endParaRPr>
                </a:p>
              </p:txBody>
            </p:sp>
          </mc:Choice>
          <mc:Fallback xmlns="">
            <p:sp>
              <p:nvSpPr>
                <p:cNvPr id="29" name="Rectangle 28">
                  <a:extLst>
                    <a:ext uri="{FF2B5EF4-FFF2-40B4-BE49-F238E27FC236}">
                      <a16:creationId xmlns:a16="http://schemas.microsoft.com/office/drawing/2014/main" id="{2F0101A6-311E-84E9-F581-1ADA67068134}"/>
                    </a:ext>
                  </a:extLst>
                </p:cNvPr>
                <p:cNvSpPr>
                  <a:spLocks noRot="1" noChangeAspect="1" noMove="1" noResize="1" noEditPoints="1" noAdjustHandles="1" noChangeArrowheads="1" noChangeShapeType="1" noTextEdit="1"/>
                </p:cNvSpPr>
                <p:nvPr/>
              </p:nvSpPr>
              <p:spPr>
                <a:xfrm>
                  <a:off x="3516777" y="3851285"/>
                  <a:ext cx="502580" cy="430643"/>
                </a:xfrm>
                <a:prstGeom prst="rect">
                  <a:avLst/>
                </a:prstGeom>
                <a:blipFill>
                  <a:blip r:embed="rId12"/>
                  <a:stretch>
                    <a:fillRect/>
                  </a:stretch>
                </a:blipFill>
              </p:spPr>
              <p:txBody>
                <a:bodyPr/>
                <a:lstStyle/>
                <a:p>
                  <a:r>
                    <a:rPr lang="en-CH">
                      <a:noFill/>
                    </a:rPr>
                    <a:t> </a:t>
                  </a:r>
                </a:p>
              </p:txBody>
            </p:sp>
          </mc:Fallback>
        </mc:AlternateContent>
        <p:cxnSp>
          <p:nvCxnSpPr>
            <p:cNvPr id="30" name="Straight Connector 29">
              <a:extLst>
                <a:ext uri="{FF2B5EF4-FFF2-40B4-BE49-F238E27FC236}">
                  <a16:creationId xmlns:a16="http://schemas.microsoft.com/office/drawing/2014/main" id="{E23B51B4-5013-D8FB-36BB-9F7F72803202}"/>
                </a:ext>
              </a:extLst>
            </p:cNvPr>
            <p:cNvCxnSpPr>
              <a:cxnSpLocks/>
              <a:endCxn id="29" idx="0"/>
            </p:cNvCxnSpPr>
            <p:nvPr/>
          </p:nvCxnSpPr>
          <p:spPr>
            <a:xfrm flipH="1">
              <a:off x="3768067" y="3119500"/>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7EC6A31-D0D2-EDFC-250E-77F981CA8AE7}"/>
                </a:ext>
              </a:extLst>
            </p:cNvPr>
            <p:cNvCxnSpPr>
              <a:cxnSpLocks/>
              <a:endCxn id="8" idx="0"/>
            </p:cNvCxnSpPr>
            <p:nvPr/>
          </p:nvCxnSpPr>
          <p:spPr>
            <a:xfrm>
              <a:off x="4215945" y="3111662"/>
              <a:ext cx="875677" cy="74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21103086-417B-E6A7-EEAC-68CF2D027362}"/>
                    </a:ext>
                  </a:extLst>
                </p:cNvPr>
                <p:cNvSpPr/>
                <p:nvPr/>
              </p:nvSpPr>
              <p:spPr>
                <a:xfrm>
                  <a:off x="5344637" y="5021214"/>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5</m:t>
                            </m:r>
                          </m:sub>
                        </m:sSub>
                      </m:oMath>
                    </m:oMathPara>
                  </a14:m>
                  <a:endParaRPr lang="en-CH" dirty="0">
                    <a:solidFill>
                      <a:srgbClr val="0070C0"/>
                    </a:solidFill>
                  </a:endParaRPr>
                </a:p>
              </p:txBody>
            </p:sp>
          </mc:Choice>
          <mc:Fallback xmlns="">
            <p:sp>
              <p:nvSpPr>
                <p:cNvPr id="33" name="Rectangle 32">
                  <a:extLst>
                    <a:ext uri="{FF2B5EF4-FFF2-40B4-BE49-F238E27FC236}">
                      <a16:creationId xmlns:a16="http://schemas.microsoft.com/office/drawing/2014/main" id="{21103086-417B-E6A7-EEAC-68CF2D027362}"/>
                    </a:ext>
                  </a:extLst>
                </p:cNvPr>
                <p:cNvSpPr>
                  <a:spLocks noRot="1" noChangeAspect="1" noMove="1" noResize="1" noEditPoints="1" noAdjustHandles="1" noChangeArrowheads="1" noChangeShapeType="1" noTextEdit="1"/>
                </p:cNvSpPr>
                <p:nvPr/>
              </p:nvSpPr>
              <p:spPr>
                <a:xfrm>
                  <a:off x="5344637" y="5021214"/>
                  <a:ext cx="502580" cy="430643"/>
                </a:xfrm>
                <a:prstGeom prst="rect">
                  <a:avLst/>
                </a:prstGeom>
                <a:blipFill>
                  <a:blip r:embed="rId1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BC88EEA2-439C-5990-4D0E-536A24E22295}"/>
                    </a:ext>
                  </a:extLst>
                </p:cNvPr>
                <p:cNvSpPr/>
                <p:nvPr/>
              </p:nvSpPr>
              <p:spPr>
                <a:xfrm>
                  <a:off x="4394831" y="5021214"/>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4</m:t>
                            </m:r>
                          </m:sub>
                        </m:sSub>
                      </m:oMath>
                    </m:oMathPara>
                  </a14:m>
                  <a:endParaRPr lang="en-CH" dirty="0">
                    <a:solidFill>
                      <a:srgbClr val="0070C0"/>
                    </a:solidFill>
                  </a:endParaRPr>
                </a:p>
              </p:txBody>
            </p:sp>
          </mc:Choice>
          <mc:Fallback xmlns="">
            <p:sp>
              <p:nvSpPr>
                <p:cNvPr id="34" name="Rectangle 33">
                  <a:extLst>
                    <a:ext uri="{FF2B5EF4-FFF2-40B4-BE49-F238E27FC236}">
                      <a16:creationId xmlns:a16="http://schemas.microsoft.com/office/drawing/2014/main" id="{BC88EEA2-439C-5990-4D0E-536A24E22295}"/>
                    </a:ext>
                  </a:extLst>
                </p:cNvPr>
                <p:cNvSpPr>
                  <a:spLocks noRot="1" noChangeAspect="1" noMove="1" noResize="1" noEditPoints="1" noAdjustHandles="1" noChangeArrowheads="1" noChangeShapeType="1" noTextEdit="1"/>
                </p:cNvSpPr>
                <p:nvPr/>
              </p:nvSpPr>
              <p:spPr>
                <a:xfrm>
                  <a:off x="4394831" y="5021214"/>
                  <a:ext cx="502580" cy="430643"/>
                </a:xfrm>
                <a:prstGeom prst="rect">
                  <a:avLst/>
                </a:prstGeom>
                <a:blipFill>
                  <a:blip r:embed="rId14"/>
                  <a:stretch>
                    <a:fillRect/>
                  </a:stretch>
                </a:blipFill>
              </p:spPr>
              <p:txBody>
                <a:bodyPr/>
                <a:lstStyle/>
                <a:p>
                  <a:r>
                    <a:rPr lang="en-CH">
                      <a:noFill/>
                    </a:rPr>
                    <a:t> </a:t>
                  </a:r>
                </a:p>
              </p:txBody>
            </p:sp>
          </mc:Fallback>
        </mc:AlternateContent>
        <p:cxnSp>
          <p:nvCxnSpPr>
            <p:cNvPr id="35" name="Straight Connector 34">
              <a:extLst>
                <a:ext uri="{FF2B5EF4-FFF2-40B4-BE49-F238E27FC236}">
                  <a16:creationId xmlns:a16="http://schemas.microsoft.com/office/drawing/2014/main" id="{A387A245-3457-FC15-A0CD-59FC97888F08}"/>
                </a:ext>
              </a:extLst>
            </p:cNvPr>
            <p:cNvCxnSpPr>
              <a:cxnSpLocks/>
              <a:endCxn id="34" idx="0"/>
            </p:cNvCxnSpPr>
            <p:nvPr/>
          </p:nvCxnSpPr>
          <p:spPr>
            <a:xfrm flipH="1">
              <a:off x="4646121" y="4289429"/>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02D9D34-7073-E480-9ABF-CEBC086B9AC5}"/>
                </a:ext>
              </a:extLst>
            </p:cNvPr>
            <p:cNvCxnSpPr>
              <a:cxnSpLocks/>
              <a:endCxn id="33" idx="0"/>
            </p:cNvCxnSpPr>
            <p:nvPr/>
          </p:nvCxnSpPr>
          <p:spPr>
            <a:xfrm>
              <a:off x="5093999" y="4289429"/>
              <a:ext cx="501928"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62E32A-34EF-9FD2-E076-F57EB3576F3E}"/>
                </a:ext>
              </a:extLst>
            </p:cNvPr>
            <p:cNvCxnSpPr>
              <a:cxnSpLocks/>
              <a:endCxn id="10" idx="0"/>
            </p:cNvCxnSpPr>
            <p:nvPr/>
          </p:nvCxnSpPr>
          <p:spPr>
            <a:xfrm flipH="1">
              <a:off x="2493486" y="1988410"/>
              <a:ext cx="876328" cy="700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6ACE60-CE77-154E-084F-79E1EE7AE36D}"/>
                </a:ext>
              </a:extLst>
            </p:cNvPr>
            <p:cNvCxnSpPr>
              <a:cxnSpLocks/>
              <a:stCxn id="7" idx="2"/>
              <a:endCxn id="9" idx="0"/>
            </p:cNvCxnSpPr>
            <p:nvPr/>
          </p:nvCxnSpPr>
          <p:spPr>
            <a:xfrm>
              <a:off x="3360143" y="1986202"/>
              <a:ext cx="853799" cy="71330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39CA7784-8B3A-8B9A-9CBB-72F49674A6E1}"/>
                    </a:ext>
                  </a:extLst>
                </p:cNvPr>
                <p:cNvSpPr/>
                <p:nvPr/>
              </p:nvSpPr>
              <p:spPr>
                <a:xfrm>
                  <a:off x="2737013"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7</m:t>
                            </m:r>
                          </m:sub>
                        </m:sSub>
                      </m:oMath>
                    </m:oMathPara>
                  </a14:m>
                  <a:endParaRPr lang="en-CH" dirty="0">
                    <a:solidFill>
                      <a:srgbClr val="0070C0"/>
                    </a:solidFill>
                  </a:endParaRPr>
                </a:p>
              </p:txBody>
            </p:sp>
          </mc:Choice>
          <mc:Fallback xmlns="">
            <p:sp>
              <p:nvSpPr>
                <p:cNvPr id="42" name="Rectangle 41">
                  <a:extLst>
                    <a:ext uri="{FF2B5EF4-FFF2-40B4-BE49-F238E27FC236}">
                      <a16:creationId xmlns:a16="http://schemas.microsoft.com/office/drawing/2014/main" id="{39CA7784-8B3A-8B9A-9CBB-72F49674A6E1}"/>
                    </a:ext>
                  </a:extLst>
                </p:cNvPr>
                <p:cNvSpPr>
                  <a:spLocks noRot="1" noChangeAspect="1" noMove="1" noResize="1" noEditPoints="1" noAdjustHandles="1" noChangeArrowheads="1" noChangeShapeType="1" noTextEdit="1"/>
                </p:cNvSpPr>
                <p:nvPr/>
              </p:nvSpPr>
              <p:spPr>
                <a:xfrm>
                  <a:off x="2737013" y="3851285"/>
                  <a:ext cx="502580" cy="430643"/>
                </a:xfrm>
                <a:prstGeom prst="rect">
                  <a:avLst/>
                </a:prstGeom>
                <a:blipFill>
                  <a:blip r:embed="rId15"/>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57886921-3687-867D-A92B-2F1C21DFC9DA}"/>
                    </a:ext>
                  </a:extLst>
                </p:cNvPr>
                <p:cNvSpPr/>
                <p:nvPr/>
              </p:nvSpPr>
              <p:spPr>
                <a:xfrm>
                  <a:off x="1787207"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8</m:t>
                            </m:r>
                          </m:sub>
                        </m:sSub>
                      </m:oMath>
                    </m:oMathPara>
                  </a14:m>
                  <a:endParaRPr lang="en-CH" dirty="0">
                    <a:solidFill>
                      <a:srgbClr val="0070C0"/>
                    </a:solidFill>
                  </a:endParaRPr>
                </a:p>
              </p:txBody>
            </p:sp>
          </mc:Choice>
          <mc:Fallback xmlns="">
            <p:sp>
              <p:nvSpPr>
                <p:cNvPr id="43" name="Rectangle 42">
                  <a:extLst>
                    <a:ext uri="{FF2B5EF4-FFF2-40B4-BE49-F238E27FC236}">
                      <a16:creationId xmlns:a16="http://schemas.microsoft.com/office/drawing/2014/main" id="{57886921-3687-867D-A92B-2F1C21DFC9DA}"/>
                    </a:ext>
                  </a:extLst>
                </p:cNvPr>
                <p:cNvSpPr>
                  <a:spLocks noRot="1" noChangeAspect="1" noMove="1" noResize="1" noEditPoints="1" noAdjustHandles="1" noChangeArrowheads="1" noChangeShapeType="1" noTextEdit="1"/>
                </p:cNvSpPr>
                <p:nvPr/>
              </p:nvSpPr>
              <p:spPr>
                <a:xfrm>
                  <a:off x="1787207" y="3851285"/>
                  <a:ext cx="502580" cy="430643"/>
                </a:xfrm>
                <a:prstGeom prst="rect">
                  <a:avLst/>
                </a:prstGeom>
                <a:blipFill>
                  <a:blip r:embed="rId16"/>
                  <a:stretch>
                    <a:fillRect/>
                  </a:stretch>
                </a:blipFill>
              </p:spPr>
              <p:txBody>
                <a:bodyPr/>
                <a:lstStyle/>
                <a:p>
                  <a:r>
                    <a:rPr lang="en-CH">
                      <a:noFill/>
                    </a:rPr>
                    <a:t> </a:t>
                  </a:r>
                </a:p>
              </p:txBody>
            </p:sp>
          </mc:Fallback>
        </mc:AlternateContent>
        <p:cxnSp>
          <p:nvCxnSpPr>
            <p:cNvPr id="44" name="Straight Connector 43">
              <a:extLst>
                <a:ext uri="{FF2B5EF4-FFF2-40B4-BE49-F238E27FC236}">
                  <a16:creationId xmlns:a16="http://schemas.microsoft.com/office/drawing/2014/main" id="{8D28BB01-2E3D-F0FA-B5C9-280CBFA7BB32}"/>
                </a:ext>
              </a:extLst>
            </p:cNvPr>
            <p:cNvCxnSpPr>
              <a:cxnSpLocks/>
              <a:endCxn id="43" idx="0"/>
            </p:cNvCxnSpPr>
            <p:nvPr/>
          </p:nvCxnSpPr>
          <p:spPr>
            <a:xfrm flipH="1">
              <a:off x="2038497" y="3119500"/>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AB27568-6D80-5643-7CB8-7E731280523A}"/>
                </a:ext>
              </a:extLst>
            </p:cNvPr>
            <p:cNvCxnSpPr>
              <a:cxnSpLocks/>
              <a:endCxn id="42" idx="0"/>
            </p:cNvCxnSpPr>
            <p:nvPr/>
          </p:nvCxnSpPr>
          <p:spPr>
            <a:xfrm>
              <a:off x="2486375" y="3119500"/>
              <a:ext cx="501928" cy="731785"/>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0720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363561" y="1825625"/>
                <a:ext cx="11578728" cy="4351338"/>
              </a:xfrm>
            </p:spPr>
            <p:txBody>
              <a:bodyPr>
                <a:normAutofit/>
              </a:bodyPr>
              <a:lstStyle/>
              <a:p>
                <a:r>
                  <a:rPr lang="fr-CH" b="0" dirty="0">
                    <a:solidFill>
                      <a:srgbClr val="0070C0"/>
                    </a:solidFill>
                  </a:rPr>
                  <a:t>Example: square </a:t>
                </a:r>
                <a:r>
                  <a:rPr lang="fr-CH" b="0" dirty="0" err="1">
                    <a:solidFill>
                      <a:srgbClr val="0070C0"/>
                    </a:solidFill>
                  </a:rPr>
                  <a:t>loss</a:t>
                </a:r>
                <a:r>
                  <a:rPr lang="fr-CH" b="0" dirty="0">
                    <a:solidFill>
                      <a:srgbClr val="0070C0"/>
                    </a:solidFill>
                  </a:rPr>
                  <a:t> </a:t>
                </a:r>
                <a14:m>
                  <m:oMath xmlns:m="http://schemas.openxmlformats.org/officeDocument/2006/math">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𝑥</m:t>
                        </m:r>
                      </m:e>
                    </m:d>
                    <m:r>
                      <a:rPr lang="fr-CH" b="0" i="1" smtClean="0">
                        <a:solidFill>
                          <a:srgbClr val="0070C0"/>
                        </a:solidFill>
                        <a:latin typeface="Cambria Math" panose="02040503050406030204" pitchFamily="18" charset="0"/>
                      </a:rPr>
                      <m:t>=</m:t>
                    </m:r>
                    <m:sSup>
                      <m:sSupPr>
                        <m:ctrlPr>
                          <a:rPr lang="fr-CH" b="0"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rPr>
                          <m:t>𝑥</m:t>
                        </m:r>
                      </m:e>
                      <m:sup>
                        <m:r>
                          <a:rPr lang="fr-CH" b="0" i="1" smtClean="0">
                            <a:solidFill>
                              <a:srgbClr val="0070C0"/>
                            </a:solidFill>
                            <a:latin typeface="Cambria Math" panose="02040503050406030204" pitchFamily="18" charset="0"/>
                          </a:rPr>
                          <m:t>2</m:t>
                        </m:r>
                      </m:sup>
                    </m:sSup>
                  </m:oMath>
                </a14:m>
                <a:br>
                  <a:rPr lang="fr-CH" dirty="0">
                    <a:solidFill>
                      <a:srgbClr val="0070C0"/>
                    </a:solidFill>
                  </a:rPr>
                </a:br>
                <a:endParaRPr lang="en-CH" dirty="0">
                  <a:solidFill>
                    <a:srgbClr val="0070C0"/>
                  </a:solidFill>
                </a:endParaRPr>
              </a:p>
              <a:p>
                <a:r>
                  <a:rPr lang="en-CH" dirty="0">
                    <a:solidFill>
                      <a:srgbClr val="0070C0"/>
                    </a:solidFill>
                  </a:rPr>
                  <a:t>Gradient boosting: </a:t>
                </a:r>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𝑞</m:t>
                        </m:r>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r>
                          <a:rPr lang="fr-CH" i="1">
                            <a:solidFill>
                              <a:srgbClr val="0070C0"/>
                            </a:solidFill>
                            <a:latin typeface="Cambria Math" panose="02040503050406030204" pitchFamily="18" charset="0"/>
                            <a:ea typeface="Cambria Math" panose="02040503050406030204" pitchFamily="18" charset="0"/>
                          </a:rPr>
                          <m:t>2</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m:rPr>
                            <m:nor/>
                          </m:rPr>
                          <a:rPr lang="fr-CH" dirty="0">
                            <a:solidFill>
                              <a:srgbClr val="0070C0"/>
                            </a:solidFill>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nor/>
                          </m:rPr>
                          <a:rPr lang="fr-CH" dirty="0">
                            <a:solidFill>
                              <a:srgbClr val="0070C0"/>
                            </a:solidFill>
                          </a:rPr>
                          <m:t> </m:t>
                        </m:r>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nary>
                  </m:oMath>
                </a14:m>
                <a:endParaRPr lang="en-CH" i="1" dirty="0">
                  <a:solidFill>
                    <a:srgbClr val="0070C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363561" y="1825625"/>
                <a:ext cx="11578728" cy="4351338"/>
              </a:xfrm>
              <a:blipFill>
                <a:blip r:embed="rId2"/>
                <a:stretch>
                  <a:fillRect l="-876" t="-2326"/>
                </a:stretch>
              </a:blipFill>
            </p:spPr>
            <p:txBody>
              <a:bodyPr/>
              <a:lstStyle/>
              <a:p>
                <a:r>
                  <a:rPr lang="en-CH">
                    <a:noFill/>
                  </a:rPr>
                  <a:t> </a:t>
                </a:r>
              </a:p>
            </p:txBody>
          </p:sp>
        </mc:Fallback>
      </mc:AlternateContent>
      <p:sp>
        <p:nvSpPr>
          <p:cNvPr id="4" name="Left Brace 3">
            <a:extLst>
              <a:ext uri="{FF2B5EF4-FFF2-40B4-BE49-F238E27FC236}">
                <a16:creationId xmlns:a16="http://schemas.microsoft.com/office/drawing/2014/main" id="{5F12EC01-2AD7-ECEE-B78E-482953E83197}"/>
              </a:ext>
            </a:extLst>
          </p:cNvPr>
          <p:cNvSpPr/>
          <p:nvPr/>
        </p:nvSpPr>
        <p:spPr>
          <a:xfrm rot="16200000">
            <a:off x="4083267" y="3184633"/>
            <a:ext cx="246993" cy="23700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 name="Left Brace 4">
            <a:extLst>
              <a:ext uri="{FF2B5EF4-FFF2-40B4-BE49-F238E27FC236}">
                <a16:creationId xmlns:a16="http://schemas.microsoft.com/office/drawing/2014/main" id="{4B732A28-22EB-4F65-D9A0-EF6E5FFD871F}"/>
              </a:ext>
            </a:extLst>
          </p:cNvPr>
          <p:cNvSpPr/>
          <p:nvPr/>
        </p:nvSpPr>
        <p:spPr>
          <a:xfrm rot="16200000">
            <a:off x="6668817" y="3426372"/>
            <a:ext cx="246993" cy="18866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6" name="TextBox 5">
            <a:extLst>
              <a:ext uri="{FF2B5EF4-FFF2-40B4-BE49-F238E27FC236}">
                <a16:creationId xmlns:a16="http://schemas.microsoft.com/office/drawing/2014/main" id="{EFAF4D36-A012-C109-91B2-0BF07BBF3B9B}"/>
              </a:ext>
            </a:extLst>
          </p:cNvPr>
          <p:cNvSpPr txBox="1"/>
          <p:nvPr/>
        </p:nvSpPr>
        <p:spPr>
          <a:xfrm>
            <a:off x="5849011" y="4628108"/>
            <a:ext cx="2121543" cy="369332"/>
          </a:xfrm>
          <a:prstGeom prst="rect">
            <a:avLst/>
          </a:prstGeom>
          <a:noFill/>
        </p:spPr>
        <p:txBody>
          <a:bodyPr wrap="none" rtlCol="0">
            <a:spAutoFit/>
          </a:bodyPr>
          <a:lstStyle/>
          <a:p>
            <a:r>
              <a:rPr lang="en-CH" dirty="0"/>
              <a:t>Regularization term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6DC65C-0A67-AC2A-DCE4-AB521C63229F}"/>
                  </a:ext>
                </a:extLst>
              </p:cNvPr>
              <p:cNvSpPr txBox="1"/>
              <p:nvPr/>
            </p:nvSpPr>
            <p:spPr>
              <a:xfrm>
                <a:off x="2850846" y="4628108"/>
                <a:ext cx="2711833" cy="1017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CH" i="1" smtClean="0">
                              <a:latin typeface="Cambria Math" panose="02040503050406030204" pitchFamily="18" charset="0"/>
                            </a:rPr>
                          </m:ctrlPr>
                        </m:mP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&gt;0: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&lt;0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rPr>
                              <m: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&gt;</m:t>
                            </m:r>
                            <m:r>
                              <a:rPr lang="fr-CH" i="1">
                                <a:solidFill>
                                  <a:srgbClr val="0070C0"/>
                                </a:solidFill>
                                <a:latin typeface="Cambria Math" panose="02040503050406030204" pitchFamily="18" charset="0"/>
                              </a:rPr>
                              <m:t>0</m:t>
                            </m:r>
                          </m:e>
                        </m:mr>
                      </m:m>
                    </m:oMath>
                  </m:oMathPara>
                </a14:m>
                <a:endParaRPr lang="en-CH" dirty="0"/>
              </a:p>
            </p:txBody>
          </p:sp>
        </mc:Choice>
        <mc:Fallback xmlns="">
          <p:sp>
            <p:nvSpPr>
              <p:cNvPr id="7" name="TextBox 6">
                <a:extLst>
                  <a:ext uri="{FF2B5EF4-FFF2-40B4-BE49-F238E27FC236}">
                    <a16:creationId xmlns:a16="http://schemas.microsoft.com/office/drawing/2014/main" id="{9F6DC65C-0A67-AC2A-DCE4-AB521C63229F}"/>
                  </a:ext>
                </a:extLst>
              </p:cNvPr>
              <p:cNvSpPr txBox="1">
                <a:spLocks noRot="1" noChangeAspect="1" noMove="1" noResize="1" noEditPoints="1" noAdjustHandles="1" noChangeArrowheads="1" noChangeShapeType="1" noTextEdit="1"/>
              </p:cNvSpPr>
              <p:nvPr/>
            </p:nvSpPr>
            <p:spPr>
              <a:xfrm>
                <a:off x="2850846" y="4628108"/>
                <a:ext cx="2711833" cy="1017586"/>
              </a:xfrm>
              <a:prstGeom prst="rect">
                <a:avLst/>
              </a:prstGeom>
              <a:blipFill>
                <a:blip r:embed="rId3"/>
                <a:stretch>
                  <a:fillRect t="-2469" r="-1860" b="-6173"/>
                </a:stretch>
              </a:blipFill>
            </p:spPr>
            <p:txBody>
              <a:bodyPr/>
              <a:lstStyle/>
              <a:p>
                <a:r>
                  <a:rPr lang="en-CH">
                    <a:noFill/>
                  </a:rPr>
                  <a:t> </a:t>
                </a:r>
              </a:p>
            </p:txBody>
          </p:sp>
        </mc:Fallback>
      </mc:AlternateContent>
      <p:cxnSp>
        <p:nvCxnSpPr>
          <p:cNvPr id="9" name="Elbow Connector 8">
            <a:extLst>
              <a:ext uri="{FF2B5EF4-FFF2-40B4-BE49-F238E27FC236}">
                <a16:creationId xmlns:a16="http://schemas.microsoft.com/office/drawing/2014/main" id="{D2A69907-CFCF-2CCE-5AEB-116BF88D1CA5}"/>
              </a:ext>
            </a:extLst>
          </p:cNvPr>
          <p:cNvCxnSpPr>
            <a:stCxn id="6" idx="2"/>
          </p:cNvCxnSpPr>
          <p:nvPr/>
        </p:nvCxnSpPr>
        <p:spPr>
          <a:xfrm rot="5400000">
            <a:off x="6212445" y="4439562"/>
            <a:ext cx="139461" cy="125521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7F5DB339-A0A1-BE1E-DDDB-C4105EAD7569}"/>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10" name="Footer Placeholder 1">
            <a:extLst>
              <a:ext uri="{FF2B5EF4-FFF2-40B4-BE49-F238E27FC236}">
                <a16:creationId xmlns:a16="http://schemas.microsoft.com/office/drawing/2014/main" id="{F9344264-AE13-F219-8D1A-7723ED66857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854397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BD7CC7-63C5-E4E4-BDB3-7CF0FF2C6A6C}"/>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D1E713B-923E-63C6-36B8-F88701E3B74D}"/>
                  </a:ext>
                </a:extLst>
              </p:cNvPr>
              <p:cNvSpPr>
                <a:spLocks noGrp="1"/>
              </p:cNvSpPr>
              <p:nvPr>
                <p:ph idx="1"/>
              </p:nvPr>
            </p:nvSpPr>
            <p:spPr/>
            <p:txBody>
              <a:bodyPr/>
              <a:lstStyle/>
              <a:p>
                <a:r>
                  <a:rPr lang="en-CH" dirty="0"/>
                  <a:t>Initialize </a:t>
                </a:r>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0</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𝑞</m:t>
                            </m:r>
                          </m:lim>
                        </m:limLow>
                      </m:fName>
                      <m:e>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𝑓</m:t>
                            </m:r>
                          </m:e>
                        </m:d>
                      </m:e>
                    </m:func>
                  </m:oMath>
                </a14:m>
                <a:endParaRPr lang="en-CH" dirty="0"/>
              </a:p>
              <a:p>
                <a14:m>
                  <m:oMath xmlns:m="http://schemas.openxmlformats.org/officeDocument/2006/math">
                    <m:r>
                      <m:rPr>
                        <m:nor/>
                      </m:rPr>
                      <a:rPr lang="fr-CH" b="0" i="0" smtClean="0">
                        <a:latin typeface="Cambria Math" panose="02040503050406030204" pitchFamily="18" charset="0"/>
                      </a:rPr>
                      <m:t>for</m:t>
                    </m:r>
                    <m:r>
                      <a:rPr lang="fr-CH" b="0" i="1" smtClean="0">
                        <a:latin typeface="Cambria Math" panose="02040503050406030204" pitchFamily="18" charset="0"/>
                      </a:rPr>
                      <m:t> </m:t>
                    </m:r>
                    <m:r>
                      <a:rPr lang="fr-CH" b="0" i="1" smtClean="0">
                        <a:latin typeface="Cambria Math" panose="02040503050406030204" pitchFamily="18" charset="0"/>
                      </a:rPr>
                      <m:t>𝑘</m:t>
                    </m:r>
                    <m:r>
                      <a:rPr lang="fr-CH" b="0" i="1" smtClean="0">
                        <a:latin typeface="Cambria Math" panose="02040503050406030204" pitchFamily="18" charset="0"/>
                      </a:rPr>
                      <m:t>=1..</m:t>
                    </m:r>
                    <m:r>
                      <a:rPr lang="fr-CH" b="0" i="1" smtClean="0">
                        <a:latin typeface="Cambria Math" panose="02040503050406030204" pitchFamily="18" charset="0"/>
                      </a:rPr>
                      <m:t>𝐾</m:t>
                    </m:r>
                  </m:oMath>
                </a14:m>
                <a:endParaRPr lang="en-CH" dirty="0"/>
              </a:p>
              <a:p>
                <a:pPr lvl="1"/>
                <a:r>
                  <a:rPr lang="en-GB" dirty="0"/>
                  <a:t>S</a:t>
                </a:r>
                <a:r>
                  <a:rPr lang="en-CH" dirty="0"/>
                  <a:t>ample columns of </a:t>
                </a:r>
                <a14:m>
                  <m:oMath xmlns:m="http://schemas.openxmlformats.org/officeDocument/2006/math">
                    <m:r>
                      <a:rPr lang="fr-CH" b="1" i="1">
                        <a:solidFill>
                          <a:srgbClr val="0070C0"/>
                        </a:solidFill>
                        <a:latin typeface="Cambria Math" panose="02040503050406030204" pitchFamily="18" charset="0"/>
                      </a:rPr>
                      <m:t>𝑿</m:t>
                    </m:r>
                  </m:oMath>
                </a14:m>
                <a:r>
                  <a:rPr lang="en-CH" dirty="0"/>
                  <a:t> and/or rows of </a:t>
                </a:r>
                <a14:m>
                  <m:oMath xmlns:m="http://schemas.openxmlformats.org/officeDocument/2006/math">
                    <m:r>
                      <a:rPr lang="fr-CH" b="1" i="1" smtClean="0">
                        <a:solidFill>
                          <a:srgbClr val="0070C0"/>
                        </a:solidFill>
                        <a:latin typeface="Cambria Math" panose="02040503050406030204" pitchFamily="18" charset="0"/>
                      </a:rPr>
                      <m:t>𝑿</m:t>
                    </m:r>
                    <m:r>
                      <a:rPr lang="fr-CH" b="0" i="0" smtClean="0">
                        <a:solidFill>
                          <a:srgbClr val="0070C0"/>
                        </a:solidFill>
                        <a:latin typeface="Cambria Math" panose="02040503050406030204" pitchFamily="18" charset="0"/>
                      </a:rPr>
                      <m:t>, </m:t>
                    </m:r>
                    <m:r>
                      <a:rPr lang="fr-CH" b="1" i="0" smtClean="0">
                        <a:solidFill>
                          <a:srgbClr val="0070C0"/>
                        </a:solidFill>
                        <a:latin typeface="Cambria Math" panose="02040503050406030204" pitchFamily="18" charset="0"/>
                      </a:rPr>
                      <m:t>𝐲</m:t>
                    </m:r>
                  </m:oMath>
                </a14:m>
                <a:endParaRPr lang="en-CH" b="1" dirty="0">
                  <a:solidFill>
                    <a:srgbClr val="0070C0"/>
                  </a:solidFill>
                </a:endParaRPr>
              </a:p>
              <a:p>
                <a:pPr lvl="1"/>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𝑘</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𝑞</m:t>
                            </m:r>
                          </m:lim>
                        </m:limLow>
                      </m:fName>
                      <m:e>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𝑞</m:t>
                            </m:r>
                          </m:e>
                        </m:d>
                      </m:e>
                    </m:func>
                  </m:oMath>
                </a14:m>
                <a:r>
                  <a:rPr lang="en-CH" dirty="0"/>
                  <a:t> (see below)</a:t>
                </a:r>
              </a:p>
              <a:p>
                <a:pPr lvl="1"/>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𝜙</m:t>
                        </m:r>
                      </m:e>
                      <m:sub>
                        <m:r>
                          <a:rPr lang="fr-CH" i="1">
                            <a:solidFill>
                              <a:srgbClr val="0070C0"/>
                            </a:solidFill>
                            <a:latin typeface="Cambria Math" panose="02040503050406030204" pitchFamily="18" charset="0"/>
                            <a:ea typeface="Cambria Math" panose="02040503050406030204" pitchFamily="18" charset="0"/>
                          </a:rPr>
                          <m:t>𝑘</m:t>
                        </m:r>
                      </m:sub>
                    </m:sSub>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𝜙</m:t>
                        </m:r>
                      </m:e>
                      <m:sub>
                        <m:r>
                          <a:rPr lang="fr-CH" i="1">
                            <a:solidFill>
                              <a:srgbClr val="0070C0"/>
                            </a:solidFill>
                            <a:latin typeface="Cambria Math" panose="02040503050406030204" pitchFamily="18" charset="0"/>
                            <a:ea typeface="Cambria Math" panose="02040503050406030204" pitchFamily="18" charset="0"/>
                          </a:rPr>
                          <m:t>𝑘</m:t>
                        </m:r>
                        <m:r>
                          <a:rPr lang="fr-CH" b="0" i="1" smtClean="0">
                            <a:solidFill>
                              <a:srgbClr val="0070C0"/>
                            </a:solidFill>
                            <a:latin typeface="Cambria Math" panose="02040503050406030204" pitchFamily="18" charset="0"/>
                            <a:ea typeface="Cambria Math" panose="02040503050406030204" pitchFamily="18" charset="0"/>
                          </a:rPr>
                          <m:t>−1</m:t>
                        </m:r>
                      </m:sub>
                    </m:sSub>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𝜂</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𝑓</m:t>
                        </m:r>
                      </m:e>
                      <m:sub>
                        <m:r>
                          <a:rPr lang="fr-CH" i="1">
                            <a:solidFill>
                              <a:srgbClr val="0070C0"/>
                            </a:solidFill>
                            <a:latin typeface="Cambria Math" panose="02040503050406030204" pitchFamily="18" charset="0"/>
                            <a:ea typeface="Cambria Math" panose="02040503050406030204" pitchFamily="18" charset="0"/>
                          </a:rPr>
                          <m:t>𝑘</m:t>
                        </m:r>
                      </m:sub>
                    </m:sSub>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oMath>
                </a14:m>
                <a:r>
                  <a:rPr lang="fr-CH" dirty="0"/>
                  <a:t>, </a:t>
                </a:r>
                <a:r>
                  <a:rPr lang="fr-CH" dirty="0" err="1"/>
                  <a:t>shrinkage</a:t>
                </a:r>
                <a:r>
                  <a:rPr lang="fr-CH" dirty="0"/>
                  <a:t> </a:t>
                </a:r>
                <a:r>
                  <a:rPr lang="fr-CH" dirty="0" err="1"/>
                  <a:t>parameter</a:t>
                </a:r>
                <a:r>
                  <a:rPr lang="fr-CH" dirty="0"/>
                  <a:t> </a:t>
                </a:r>
                <a:r>
                  <a:rPr lang="fr-CH" dirty="0" err="1"/>
                  <a:t>eta</a:t>
                </a:r>
                <a:r>
                  <a:rPr lang="fr-CH" dirty="0"/>
                  <a:t> </a:t>
                </a:r>
                <a14:m>
                  <m:oMath xmlns:m="http://schemas.openxmlformats.org/officeDocument/2006/math">
                    <m:r>
                      <a:rPr lang="fr-CH" b="0" i="0" smtClean="0">
                        <a:solidFill>
                          <a:srgbClr val="0070C0"/>
                        </a:solidFill>
                        <a:latin typeface="Cambria Math" panose="02040503050406030204" pitchFamily="18" charset="0"/>
                        <a:ea typeface="Cambria Math" panose="02040503050406030204" pitchFamily="18" charset="0"/>
                      </a:rPr>
                      <m:t>0</m:t>
                    </m:r>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𝜂</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1</m:t>
                    </m:r>
                  </m:oMath>
                </a14:m>
                <a:br>
                  <a:rPr lang="fr-CH" dirty="0"/>
                </a:br>
                <a:endParaRPr lang="en-CH" dirty="0"/>
              </a:p>
              <a:p>
                <a:r>
                  <a:rPr lang="en-CH" dirty="0"/>
                  <a:t>Output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𝜙</m:t>
                        </m:r>
                      </m:e>
                      <m:sub>
                        <m:r>
                          <a:rPr lang="fr-CH" b="0" i="1" smtClean="0">
                            <a:solidFill>
                              <a:srgbClr val="0070C0"/>
                            </a:solidFill>
                            <a:latin typeface="Cambria Math" panose="02040503050406030204" pitchFamily="18" charset="0"/>
                            <a:ea typeface="Cambria Math" panose="02040503050406030204" pitchFamily="18" charset="0"/>
                          </a:rPr>
                          <m:t>𝐾</m:t>
                        </m:r>
                      </m:sub>
                    </m:sSub>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oMath>
                </a14:m>
                <a:endParaRPr lang="en-CH" dirty="0"/>
              </a:p>
            </p:txBody>
          </p:sp>
        </mc:Choice>
        <mc:Fallback xmlns="">
          <p:sp>
            <p:nvSpPr>
              <p:cNvPr id="5" name="Content Placeholder 4">
                <a:extLst>
                  <a:ext uri="{FF2B5EF4-FFF2-40B4-BE49-F238E27FC236}">
                    <a16:creationId xmlns:a16="http://schemas.microsoft.com/office/drawing/2014/main" id="{DD1E713B-923E-63C6-36B8-F88701E3B74D}"/>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2375E141-1C2A-8717-81B5-232A10FE53EF}"/>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E4ED657B-FFEF-7BA7-D93E-D783CD81090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19145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a:xfrm>
            <a:off x="838200" y="155805"/>
            <a:ext cx="10515600" cy="1325563"/>
          </a:xfrm>
        </p:spPr>
        <p:txBody>
          <a:bodyPr/>
          <a:lstStyle/>
          <a:p>
            <a:r>
              <a:rPr lang="en-CH" dirty="0"/>
              <a:t>XGBoost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p:txBody>
              <a:bodyPr>
                <a:normAutofit fontScale="85000" lnSpcReduction="20000"/>
              </a:bodyPr>
              <a:lstStyle/>
              <a:p>
                <a:r>
                  <a:rPr lang="fr-CH" dirty="0">
                    <a:solidFill>
                      <a:srgbClr val="0070C0"/>
                    </a:solidFill>
                    <a:latin typeface="Cambria Math" panose="02040503050406030204" pitchFamily="18" charset="0"/>
                    <a:ea typeface="Cambria Math" panose="02040503050406030204" pitchFamily="18" charset="0"/>
                  </a:rPr>
                  <a:t>Assume</a:t>
                </a:r>
                <a:r>
                  <a:rPr lang="fr-CH" i="1"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Sub>
                  </m:oMath>
                </a14:m>
                <a:r>
                  <a:rPr lang="fr-CH" i="1"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fixed</a:t>
                </a:r>
                <a:r>
                  <a:rPr lang="fr-CH" dirty="0">
                    <a:solidFill>
                      <a:srgbClr val="0070C0"/>
                    </a:solidFill>
                    <a:latin typeface="Cambria Math" panose="02040503050406030204" pitchFamily="18" charset="0"/>
                    <a:ea typeface="Cambria Math" panose="02040503050406030204" pitchFamily="18" charset="0"/>
                  </a:rPr>
                  <a:t> appart </a:t>
                </a:r>
                <a:r>
                  <a:rPr lang="fr-CH" dirty="0" err="1">
                    <a:solidFill>
                      <a:srgbClr val="0070C0"/>
                    </a:solidFill>
                    <a:latin typeface="Cambria Math" panose="02040503050406030204" pitchFamily="18" charset="0"/>
                    <a:ea typeface="Cambria Math" panose="02040503050406030204" pitchFamily="18" charset="0"/>
                  </a:rPr>
                  <a:t>from</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𝒗</m:t>
                    </m:r>
                  </m:oMath>
                </a14:m>
                <a:endParaRPr lang="fr-CH" b="1"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Define</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e>
                        <m:r>
                          <a:rPr lang="fr-CH" b="0" i="1" smtClean="0">
                            <a:solidFill>
                              <a:srgbClr val="0070C0"/>
                            </a:solidFill>
                            <a:latin typeface="Cambria Math" panose="02040503050406030204" pitchFamily="18" charset="0"/>
                            <a:ea typeface="Cambria Math" panose="02040503050406030204" pitchFamily="18" charset="0"/>
                          </a:rPr>
                          <m:t>𝑞</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𝒙</m:t>
                                </m:r>
                              </m:e>
                              <m:sub>
                                <m:r>
                                  <a:rPr lang="fr-CH" b="0" i="1" smtClean="0">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r>
                  <a:rPr lang="fr-CH" dirty="0">
                    <a:solidFill>
                      <a:srgbClr val="0070C0"/>
                    </a:solidFill>
                    <a:latin typeface="Cambria Math" panose="02040503050406030204" pitchFamily="18" charset="0"/>
                    <a:ea typeface="Cambria Math" panose="02040503050406030204" pitchFamily="18" charset="0"/>
                  </a:rPr>
                  <a:t>, i.e. all points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belonging</a:t>
                </a:r>
                <a:r>
                  <a:rPr lang="fr-CH" dirty="0">
                    <a:solidFill>
                      <a:srgbClr val="0070C0"/>
                    </a:solidFill>
                    <a:latin typeface="Cambria Math" panose="02040503050406030204" pitchFamily="18" charset="0"/>
                    <a:ea typeface="Cambria Math" panose="02040503050406030204" pitchFamily="18" charset="0"/>
                  </a:rPr>
                  <a:t> to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𝑗</m:t>
                    </m:r>
                  </m:oMath>
                </a14:m>
                <a:endParaRPr lang="fr-CH" dirty="0">
                  <a:solidFill>
                    <a:srgbClr val="0070C0"/>
                  </a:solidFill>
                  <a:latin typeface="Cambria Math" panose="02040503050406030204" pitchFamily="18" charset="0"/>
                  <a:ea typeface="Cambria Math" panose="02040503050406030204" pitchFamily="18" charset="0"/>
                </a:endParaRPr>
              </a:p>
              <a:p>
                <a:r>
                  <a:rPr lang="fr-CH" dirty="0">
                    <a:solidFill>
                      <a:srgbClr val="0070C0"/>
                    </a:solidFill>
                    <a:latin typeface="Cambria Math" panose="02040503050406030204" pitchFamily="18" charset="0"/>
                    <a:ea typeface="Cambria Math" panose="02040503050406030204" pitchFamily="18" charset="0"/>
                  </a:rPr>
                  <a:t>Then the optimal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are:</a:t>
                </a:r>
              </a:p>
              <a:p>
                <a:pPr lvl="1"/>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b="0" i="1" smtClean="0">
                                <a:solidFill>
                                  <a:srgbClr val="0070C0"/>
                                </a:solidFill>
                                <a:latin typeface="Cambria Math" panose="02040503050406030204" pitchFamily="18" charset="0"/>
                                <a:ea typeface="Cambria Math" panose="02040503050406030204" pitchFamily="18" charset="0"/>
                              </a:rPr>
                            </m:ctrlPr>
                          </m:naryPr>
                          <m:sub>
                            <m:r>
                              <m:rPr>
                                <m:brk m:alnAt="9"/>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𝑗</m:t>
                                </m:r>
                              </m:sub>
                            </m:sSub>
                          </m:sub>
                          <m:sup/>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e>
                        </m:nary>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i="1">
                                    <a:solidFill>
                                      <a:srgbClr val="0070C0"/>
                                    </a:solidFill>
                                    <a:latin typeface="Cambria Math" panose="02040503050406030204" pitchFamily="18" charset="0"/>
                                    <a:ea typeface="Cambria Math" panose="02040503050406030204" pitchFamily="18" charset="0"/>
                                  </a:rPr>
                                  <m:t>𝑗</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oMath>
                </a14:m>
                <a:endParaRPr lang="fr-CH" dirty="0">
                  <a:solidFill>
                    <a:srgbClr val="0070C0"/>
                  </a:solidFill>
                  <a:latin typeface="Cambria Math" panose="02040503050406030204" pitchFamily="18" charset="0"/>
                  <a:ea typeface="Cambria Math" panose="02040503050406030204" pitchFamily="18" charset="0"/>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smtClean="0">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𝑞</m:t>
                        </m:r>
                      </m:e>
                    </m:d>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𝑇</m:t>
                        </m:r>
                      </m:sup>
                      <m:e>
                        <m:f>
                          <m:fPr>
                            <m:ctrlPr>
                              <a:rPr lang="fr-CH" b="0" i="1" smtClean="0">
                                <a:solidFill>
                                  <a:srgbClr val="0070C0"/>
                                </a:solidFill>
                                <a:latin typeface="Cambria Math" panose="02040503050406030204" pitchFamily="18" charset="0"/>
                                <a:ea typeface="Cambria Math" panose="02040503050406030204" pitchFamily="18" charset="0"/>
                              </a:rPr>
                            </m:ctrlPr>
                          </m:fPr>
                          <m:num>
                            <m:sSup>
                              <m:sSupPr>
                                <m:ctrlPr>
                                  <a:rPr lang="fr-CH" b="0" i="1" smtClean="0">
                                    <a:solidFill>
                                      <a:srgbClr val="0070C0"/>
                                    </a:solidFill>
                                    <a:latin typeface="Cambria Math" panose="02040503050406030204" pitchFamily="18" charset="0"/>
                                    <a:ea typeface="Cambria Math" panose="02040503050406030204" pitchFamily="18" charset="0"/>
                                  </a:rPr>
                                </m:ctrlPr>
                              </m:sSupPr>
                              <m:e>
                                <m:d>
                                  <m:dPr>
                                    <m:ctrlPr>
                                      <a:rPr lang="fr-CH" b="0" i="1" smtClean="0">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i="1">
                                                <a:solidFill>
                                                  <a:srgbClr val="0070C0"/>
                                                </a:solidFill>
                                                <a:latin typeface="Cambria Math" panose="02040503050406030204" pitchFamily="18" charset="0"/>
                                                <a:ea typeface="Cambria Math" panose="02040503050406030204" pitchFamily="18" charset="0"/>
                                              </a:rPr>
                                              <m:t>𝑗</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b="0" i="1" smtClean="0">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i="1">
                                        <a:solidFill>
                                          <a:srgbClr val="0070C0"/>
                                        </a:solidFill>
                                        <a:latin typeface="Cambria Math" panose="02040503050406030204" pitchFamily="18" charset="0"/>
                                        <a:ea typeface="Cambria Math" panose="02040503050406030204" pitchFamily="18" charset="0"/>
                                      </a:rPr>
                                      <m:t>𝑗</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e>
                    </m:nary>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𝜆</m:t>
                    </m:r>
                    <m:r>
                      <a:rPr lang="fr-CH" b="0" i="1" smtClean="0">
                        <a:solidFill>
                          <a:srgbClr val="0070C0"/>
                        </a:solidFill>
                        <a:latin typeface="Cambria Math" panose="02040503050406030204" pitchFamily="18" charset="0"/>
                        <a:ea typeface="Cambria Math" panose="02040503050406030204" pitchFamily="18" charset="0"/>
                      </a:rPr>
                      <m:t>𝑇</m:t>
                    </m:r>
                  </m:oMath>
                </a14:m>
                <a:endParaRPr lang="fr-CH"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Finding</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𝑞</m:t>
                    </m:r>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minimizes</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𝑞</m:t>
                        </m:r>
                      </m:e>
                    </m:d>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difficult</a:t>
                </a:r>
                <a:r>
                  <a:rPr lang="fr-CH" dirty="0">
                    <a:solidFill>
                      <a:srgbClr val="0070C0"/>
                    </a:solidFill>
                    <a:latin typeface="Cambria Math" panose="02040503050406030204" pitchFamily="18" charset="0"/>
                    <a:ea typeface="Cambria Math" panose="02040503050406030204" pitchFamily="18" charset="0"/>
                  </a:rPr>
                  <a:t>.  A </a:t>
                </a:r>
                <a:r>
                  <a:rPr lang="fr-CH" dirty="0" err="1">
                    <a:solidFill>
                      <a:srgbClr val="0070C0"/>
                    </a:solidFill>
                    <a:latin typeface="Cambria Math" panose="02040503050406030204" pitchFamily="18" charset="0"/>
                    <a:ea typeface="Cambria Math" panose="02040503050406030204" pitchFamily="18" charset="0"/>
                  </a:rPr>
                  <a:t>greedy</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algorithm</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finds</a:t>
                </a:r>
                <a:r>
                  <a:rPr lang="fr-CH" dirty="0">
                    <a:solidFill>
                      <a:srgbClr val="0070C0"/>
                    </a:solidFill>
                    <a:latin typeface="Cambria Math" panose="02040503050406030204" pitchFamily="18" charset="0"/>
                    <a:ea typeface="Cambria Math" panose="02040503050406030204" pitchFamily="18" charset="0"/>
                  </a:rPr>
                  <a:t> the split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𝐼</m:t>
                    </m:r>
                    <m:r>
                      <a:rPr lang="fr-CH" b="0" i="1" smtClean="0">
                        <a:solidFill>
                          <a:srgbClr val="0070C0"/>
                        </a:solidFill>
                        <a:latin typeface="Cambria Math" panose="02040503050406030204" pitchFamily="18" charset="0"/>
                        <a:ea typeface="Cambria Math" panose="02040503050406030204" pitchFamily="18" charset="0"/>
                      </a:rPr>
                      <m:t>=</m:t>
                    </m:r>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maximizes</a:t>
                </a:r>
                <a:r>
                  <a:rPr lang="fr-CH" dirty="0">
                    <a:solidFill>
                      <a:srgbClr val="0070C0"/>
                    </a:solidFill>
                    <a:latin typeface="Cambria Math" panose="02040503050406030204" pitchFamily="18" charset="0"/>
                    <a:ea typeface="Cambria Math" panose="02040503050406030204" pitchFamily="18" charset="0"/>
                  </a:rPr>
                  <a:t> </a:t>
                </a:r>
                <a:br>
                  <a:rPr lang="fr-CH" dirty="0">
                    <a:solidFill>
                      <a:srgbClr val="0070C0"/>
                    </a:solidFill>
                    <a:latin typeface="Cambria Math" panose="02040503050406030204" pitchFamily="18" charset="0"/>
                    <a:ea typeface="Cambria Math" panose="02040503050406030204" pitchFamily="18" charset="0"/>
                  </a:rPr>
                </a:br>
                <a:br>
                  <a:rPr lang="fr-CH" i="1" dirty="0">
                    <a:solidFill>
                      <a:srgbClr val="0070C0"/>
                    </a:solidFill>
                    <a:latin typeface="Cambria Math" panose="02040503050406030204" pitchFamily="18" charset="0"/>
                    <a:ea typeface="Cambria Math" panose="02040503050406030204" pitchFamily="18" charset="0"/>
                  </a:rPr>
                </a:b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𝑅</m:t>
                                </m:r>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e>
                    </m:d>
                  </m:oMath>
                </a14:m>
                <a:endParaRPr lang="fr-CH" dirty="0">
                  <a:solidFill>
                    <a:srgbClr val="0070C0"/>
                  </a:solidFill>
                  <a:latin typeface="Cambria Math" panose="02040503050406030204" pitchFamily="18" charset="0"/>
                  <a:ea typeface="Cambria Math" panose="02040503050406030204" pitchFamily="18" charset="0"/>
                </a:endParaRPr>
              </a:p>
              <a:p>
                <a:pPr lvl="1"/>
                <a:endParaRPr lang="fr-CH" dirty="0">
                  <a:solidFill>
                    <a:srgbClr val="0070C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blipFill>
                <a:blip r:embed="rId2"/>
                <a:stretch>
                  <a:fillRect l="-844" t="-3198" b="-16279"/>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94727F5A-B99A-F990-A914-9068CDDB6509}"/>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13B9799-4FDE-4F0C-06C7-8D7A7F2B7DE3}"/>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919716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39BA92-360D-DD18-14B6-8D20990B5024}"/>
              </a:ext>
            </a:extLst>
          </p:cNvPr>
          <p:cNvSpPr>
            <a:spLocks noGrp="1"/>
          </p:cNvSpPr>
          <p:nvPr>
            <p:ph type="title"/>
          </p:nvPr>
        </p:nvSpPr>
        <p:spPr/>
        <p:txBody>
          <a:bodyPr/>
          <a:lstStyle/>
          <a:p>
            <a:r>
              <a:rPr lang="en-CH" dirty="0"/>
              <a:t>XGBoost</a:t>
            </a:r>
          </a:p>
        </p:txBody>
      </p:sp>
      <p:pic>
        <p:nvPicPr>
          <p:cNvPr id="5" name="Picture 4">
            <a:extLst>
              <a:ext uri="{FF2B5EF4-FFF2-40B4-BE49-F238E27FC236}">
                <a16:creationId xmlns:a16="http://schemas.microsoft.com/office/drawing/2014/main" id="{EEE0C6B1-3340-CE88-581E-99F6F858F396}"/>
              </a:ext>
            </a:extLst>
          </p:cNvPr>
          <p:cNvPicPr>
            <a:picLocks noChangeAspect="1"/>
          </p:cNvPicPr>
          <p:nvPr/>
        </p:nvPicPr>
        <p:blipFill>
          <a:blip r:embed="rId3"/>
          <a:stretch>
            <a:fillRect/>
          </a:stretch>
        </p:blipFill>
        <p:spPr>
          <a:xfrm>
            <a:off x="2914608" y="1690688"/>
            <a:ext cx="6600094" cy="4603624"/>
          </a:xfrm>
          <a:prstGeom prst="rect">
            <a:avLst/>
          </a:prstGeom>
        </p:spPr>
      </p:pic>
      <p:pic>
        <p:nvPicPr>
          <p:cNvPr id="2" name="Picture 1">
            <a:extLst>
              <a:ext uri="{FF2B5EF4-FFF2-40B4-BE49-F238E27FC236}">
                <a16:creationId xmlns:a16="http://schemas.microsoft.com/office/drawing/2014/main" id="{DDA4493E-FA83-CBAB-5BD1-ED1A31EA8169}"/>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34EF4F4E-8747-A9C0-BA88-056825E8719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156602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39BA92-360D-DD18-14B6-8D20990B5024}"/>
              </a:ext>
            </a:extLst>
          </p:cNvPr>
          <p:cNvSpPr>
            <a:spLocks noGrp="1"/>
          </p:cNvSpPr>
          <p:nvPr>
            <p:ph type="title"/>
          </p:nvPr>
        </p:nvSpPr>
        <p:spPr/>
        <p:txBody>
          <a:bodyPr/>
          <a:lstStyle/>
          <a:p>
            <a:r>
              <a:rPr lang="en-CH" dirty="0"/>
              <a:t>XGBoost Hyperparameters</a:t>
            </a:r>
          </a:p>
        </p:txBody>
      </p:sp>
      <p:sp>
        <p:nvSpPr>
          <p:cNvPr id="2" name="Content Placeholder 1">
            <a:extLst>
              <a:ext uri="{FF2B5EF4-FFF2-40B4-BE49-F238E27FC236}">
                <a16:creationId xmlns:a16="http://schemas.microsoft.com/office/drawing/2014/main" id="{9FF59440-6985-C544-9722-A1E07A78AEF3}"/>
              </a:ext>
            </a:extLst>
          </p:cNvPr>
          <p:cNvSpPr>
            <a:spLocks noGrp="1"/>
          </p:cNvSpPr>
          <p:nvPr>
            <p:ph idx="1"/>
          </p:nvPr>
        </p:nvSpPr>
        <p:spPr/>
        <p:txBody>
          <a:bodyPr/>
          <a:lstStyle/>
          <a:p>
            <a:endParaRPr lang="en-CH"/>
          </a:p>
        </p:txBody>
      </p:sp>
      <p:pic>
        <p:nvPicPr>
          <p:cNvPr id="3" name="Picture 2">
            <a:extLst>
              <a:ext uri="{FF2B5EF4-FFF2-40B4-BE49-F238E27FC236}">
                <a16:creationId xmlns:a16="http://schemas.microsoft.com/office/drawing/2014/main" id="{3D62DD52-3F68-5EC1-54EE-B9F82300655D}"/>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7646157-10C6-C704-A74F-5781F1460E5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52211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D11C8-1293-4CC3-EE8B-545A9D26B402}"/>
              </a:ext>
            </a:extLst>
          </p:cNvPr>
          <p:cNvSpPr>
            <a:spLocks noGrp="1"/>
          </p:cNvSpPr>
          <p:nvPr>
            <p:ph type="title"/>
          </p:nvPr>
        </p:nvSpPr>
        <p:spPr/>
        <p:txBody>
          <a:bodyPr/>
          <a:lstStyle/>
          <a:p>
            <a:r>
              <a:rPr lang="en-CH" dirty="0"/>
              <a:t>XGBoost</a:t>
            </a:r>
          </a:p>
        </p:txBody>
      </p:sp>
      <p:pic>
        <p:nvPicPr>
          <p:cNvPr id="5" name="Picture 4">
            <a:extLst>
              <a:ext uri="{FF2B5EF4-FFF2-40B4-BE49-F238E27FC236}">
                <a16:creationId xmlns:a16="http://schemas.microsoft.com/office/drawing/2014/main" id="{63175161-F9F9-88F0-32BE-99F6A9AABECE}"/>
              </a:ext>
            </a:extLst>
          </p:cNvPr>
          <p:cNvPicPr>
            <a:picLocks noChangeAspect="1"/>
          </p:cNvPicPr>
          <p:nvPr/>
        </p:nvPicPr>
        <p:blipFill>
          <a:blip r:embed="rId2"/>
          <a:stretch>
            <a:fillRect/>
          </a:stretch>
        </p:blipFill>
        <p:spPr>
          <a:xfrm>
            <a:off x="3627006" y="827461"/>
            <a:ext cx="7498194" cy="5535580"/>
          </a:xfrm>
          <a:prstGeom prst="rect">
            <a:avLst/>
          </a:prstGeom>
        </p:spPr>
      </p:pic>
      <p:pic>
        <p:nvPicPr>
          <p:cNvPr id="2" name="Picture 1">
            <a:extLst>
              <a:ext uri="{FF2B5EF4-FFF2-40B4-BE49-F238E27FC236}">
                <a16:creationId xmlns:a16="http://schemas.microsoft.com/office/drawing/2014/main" id="{74EC1FFE-4CE7-8EDC-97B6-508D2F2CD02F}"/>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9B13C5E9-88C7-5938-4594-41E48087C77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096454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5A38-843D-A696-7F5B-D8DED9477306}"/>
              </a:ext>
            </a:extLst>
          </p:cNvPr>
          <p:cNvSpPr>
            <a:spLocks noGrp="1"/>
          </p:cNvSpPr>
          <p:nvPr>
            <p:ph type="title"/>
          </p:nvPr>
        </p:nvSpPr>
        <p:spPr/>
        <p:txBody>
          <a:bodyPr/>
          <a:lstStyle/>
          <a:p>
            <a:r>
              <a:rPr lang="en-CH" dirty="0"/>
              <a:t>XGBoost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1B2EBF7-B587-408E-772A-03A15C6FBD34}"/>
                  </a:ext>
                </a:extLst>
              </p:cNvPr>
              <p:cNvSpPr>
                <a:spLocks noGrp="1"/>
              </p:cNvSpPr>
              <p:nvPr>
                <p:ph idx="1"/>
              </p:nvPr>
            </p:nvSpPr>
            <p:spPr>
              <a:xfrm>
                <a:off x="838200" y="1510314"/>
                <a:ext cx="10515600" cy="4351338"/>
              </a:xfrm>
            </p:spPr>
            <p:txBody>
              <a:bodyPr>
                <a:normAutofit fontScale="92500" lnSpcReduction="20000"/>
              </a:bodyPr>
              <a:lstStyle/>
              <a:p>
                <a:r>
                  <a:rPr lang="en-CH" dirty="0">
                    <a:solidFill>
                      <a:srgbClr val="0070C0"/>
                    </a:solidFill>
                  </a:rPr>
                  <a:t>When to use XGBoost</a:t>
                </a:r>
              </a:p>
              <a:p>
                <a:pPr lvl="1"/>
                <a:r>
                  <a:rPr lang="en-CH" dirty="0">
                    <a:solidFill>
                      <a:srgbClr val="0070C0"/>
                    </a:solidFill>
                  </a:rPr>
                  <a:t>Classification problems</a:t>
                </a:r>
              </a:p>
              <a:p>
                <a:pPr lvl="1"/>
                <a:r>
                  <a:rPr lang="en-CH" dirty="0">
                    <a:solidFill>
                      <a:srgbClr val="0070C0"/>
                    </a:solidFill>
                  </a:rPr>
                  <a:t>Categorical variables</a:t>
                </a:r>
              </a:p>
              <a:p>
                <a:pPr lvl="1"/>
                <a:r>
                  <a:rPr lang="en-CH" dirty="0">
                    <a:solidFill>
                      <a:srgbClr val="0070C0"/>
                    </a:solidFill>
                  </a:rPr>
                  <a:t>Missing values</a:t>
                </a:r>
              </a:p>
              <a:p>
                <a:pPr lvl="1"/>
                <a:r>
                  <a:rPr lang="en-CH" dirty="0">
                    <a:solidFill>
                      <a:srgbClr val="0070C0"/>
                    </a:solidFill>
                  </a:rPr>
                  <a:t>Tabular data with heterogeneous features</a:t>
                </a:r>
              </a:p>
              <a:p>
                <a:r>
                  <a:rPr lang="en-CH" dirty="0">
                    <a:solidFill>
                      <a:srgbClr val="0070C0"/>
                    </a:solidFill>
                  </a:rPr>
                  <a:t>When not to use XGBoost</a:t>
                </a:r>
              </a:p>
              <a:p>
                <a:pPr lvl="1"/>
                <a14:m>
                  <m:oMath xmlns:m="http://schemas.openxmlformats.org/officeDocument/2006/math">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rPr>
                      <m:t>&gt;</m:t>
                    </m:r>
                    <m:r>
                      <a:rPr lang="fr-CH" b="0" i="1" smtClean="0">
                        <a:solidFill>
                          <a:srgbClr val="0070C0"/>
                        </a:solidFill>
                        <a:latin typeface="Cambria Math" panose="02040503050406030204" pitchFamily="18" charset="0"/>
                      </a:rPr>
                      <m:t>𝑁</m:t>
                    </m:r>
                  </m:oMath>
                </a14:m>
                <a:r>
                  <a:rPr lang="en-CH" dirty="0">
                    <a:solidFill>
                      <a:srgbClr val="0070C0"/>
                    </a:solidFill>
                  </a:rPr>
                  <a:t>, i.e. more features than observations</a:t>
                </a:r>
              </a:p>
              <a:p>
                <a:pPr lvl="1"/>
                <a:r>
                  <a:rPr lang="en-CH" dirty="0">
                    <a:solidFill>
                      <a:srgbClr val="0070C0"/>
                    </a:solidFill>
                  </a:rPr>
                  <a:t>Regression tasks, where output needs to be continuous</a:t>
                </a:r>
              </a:p>
              <a:p>
                <a:pPr lvl="1"/>
                <a:r>
                  <a:rPr lang="en-CH" dirty="0">
                    <a:solidFill>
                      <a:srgbClr val="0070C0"/>
                    </a:solidFill>
                  </a:rPr>
                  <a:t>Extrapolation tasks</a:t>
                </a:r>
              </a:p>
              <a:p>
                <a:pPr lvl="1"/>
                <a:r>
                  <a:rPr lang="en-CH" dirty="0">
                    <a:solidFill>
                      <a:srgbClr val="0070C0"/>
                    </a:solidFill>
                  </a:rPr>
                  <a:t>For image and language processing NN are preferred</a:t>
                </a:r>
              </a:p>
              <a:p>
                <a:endParaRPr lang="en-CH" dirty="0">
                  <a:solidFill>
                    <a:srgbClr val="0070C0"/>
                  </a:solidFill>
                </a:endParaRPr>
              </a:p>
              <a:p>
                <a:r>
                  <a:rPr lang="en-CH" dirty="0">
                    <a:solidFill>
                      <a:srgbClr val="0070C0"/>
                    </a:solidFill>
                  </a:rPr>
                  <a:t>Other excellent gradient boosting tools are </a:t>
                </a:r>
                <a:r>
                  <a:rPr lang="en-CH" dirty="0">
                    <a:solidFill>
                      <a:srgbClr val="0070C0"/>
                    </a:solidFill>
                    <a:hlinkClick r:id="rId3"/>
                  </a:rPr>
                  <a:t>LightGBM</a:t>
                </a:r>
                <a:r>
                  <a:rPr lang="en-CH" dirty="0">
                    <a:solidFill>
                      <a:srgbClr val="0070C0"/>
                    </a:solidFill>
                  </a:rPr>
                  <a:t>, </a:t>
                </a:r>
                <a:r>
                  <a:rPr lang="en-CH" dirty="0">
                    <a:solidFill>
                      <a:srgbClr val="0070C0"/>
                    </a:solidFill>
                    <a:hlinkClick r:id="rId4"/>
                  </a:rPr>
                  <a:t>CatBoost</a:t>
                </a:r>
                <a:r>
                  <a:rPr lang="en-CH" dirty="0">
                    <a:solidFill>
                      <a:srgbClr val="0070C0"/>
                    </a:solidFill>
                  </a:rPr>
                  <a:t>,..</a:t>
                </a:r>
              </a:p>
            </p:txBody>
          </p:sp>
        </mc:Choice>
        <mc:Fallback>
          <p:sp>
            <p:nvSpPr>
              <p:cNvPr id="3" name="Content Placeholder 2">
                <a:extLst>
                  <a:ext uri="{FF2B5EF4-FFF2-40B4-BE49-F238E27FC236}">
                    <a16:creationId xmlns:a16="http://schemas.microsoft.com/office/drawing/2014/main" id="{81B2EBF7-B587-408E-772A-03A15C6FBD34}"/>
                  </a:ext>
                </a:extLst>
              </p:cNvPr>
              <p:cNvSpPr>
                <a:spLocks noGrp="1" noRot="1" noChangeAspect="1" noMove="1" noResize="1" noEditPoints="1" noAdjustHandles="1" noChangeArrowheads="1" noChangeShapeType="1" noTextEdit="1"/>
              </p:cNvSpPr>
              <p:nvPr>
                <p:ph idx="1"/>
              </p:nvPr>
            </p:nvSpPr>
            <p:spPr>
              <a:xfrm>
                <a:off x="838200" y="1510314"/>
                <a:ext cx="10515600" cy="4351338"/>
              </a:xfrm>
              <a:blipFill>
                <a:blip r:embed="rId5"/>
                <a:stretch>
                  <a:fillRect l="-965" t="-3790"/>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A3EAEEA6-5901-A90F-E2C0-B2EF874E432C}"/>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0F3F9BA-F113-C95B-5632-A63FBBE1050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94753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a:xfrm>
            <a:off x="838200" y="-12562"/>
            <a:ext cx="10515600" cy="1056171"/>
          </a:xfrm>
        </p:spPr>
        <p:txBody>
          <a:bodyPr/>
          <a:lstStyle/>
          <a:p>
            <a:r>
              <a:rPr lang="en-CH" dirty="0"/>
              <a:t>Hyperparameters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6AED469-0AFE-CB4A-B111-25B32B85C0E5}"/>
                  </a:ext>
                </a:extLst>
              </p:cNvPr>
              <p:cNvSpPr>
                <a:spLocks noGrp="1"/>
              </p:cNvSpPr>
              <p:nvPr>
                <p:ph idx="1"/>
              </p:nvPr>
            </p:nvSpPr>
            <p:spPr>
              <a:xfrm>
                <a:off x="838200" y="1351722"/>
                <a:ext cx="10515600" cy="5141153"/>
              </a:xfrm>
            </p:spPr>
            <p:txBody>
              <a:bodyPr>
                <a:normAutofit fontScale="85000" lnSpcReduction="20000"/>
              </a:bodyPr>
              <a:lstStyle/>
              <a:p>
                <a:r>
                  <a:rPr lang="en-CH" dirty="0">
                    <a:solidFill>
                      <a:srgbClr val="0070C0"/>
                    </a:solidFill>
                  </a:rPr>
                  <a:t>In the classification task, we would like to predict the outcome </a:t>
                </a:r>
                <a14:m>
                  <m:oMath xmlns:m="http://schemas.openxmlformats.org/officeDocument/2006/math">
                    <m:r>
                      <a:rPr lang="en-CH" b="1" i="1" dirty="0" smtClean="0">
                        <a:solidFill>
                          <a:srgbClr val="0070C0"/>
                        </a:solidFill>
                        <a:latin typeface="Cambria Math" panose="02040503050406030204" pitchFamily="18" charset="0"/>
                      </a:rPr>
                      <m:t>𝒚</m:t>
                    </m:r>
                  </m:oMath>
                </a14:m>
                <a:r>
                  <a:rPr lang="en-CH" dirty="0">
                    <a:solidFill>
                      <a:srgbClr val="0070C0"/>
                    </a:solidFill>
                  </a:rPr>
                  <a:t> from the features </a:t>
                </a:r>
                <a14:m>
                  <m:oMath xmlns:m="http://schemas.openxmlformats.org/officeDocument/2006/math">
                    <m:r>
                      <a:rPr lang="en-CH" b="1" i="1" dirty="0" smtClean="0">
                        <a:solidFill>
                          <a:srgbClr val="0070C0"/>
                        </a:solidFill>
                        <a:latin typeface="Cambria Math" panose="02040503050406030204" pitchFamily="18" charset="0"/>
                      </a:rPr>
                      <m:t>𝑿</m:t>
                    </m:r>
                  </m:oMath>
                </a14:m>
                <a:r>
                  <a:rPr lang="en-CH" dirty="0">
                    <a:solidFill>
                      <a:srgbClr val="0070C0"/>
                    </a:solidFill>
                  </a:rPr>
                  <a:t>.</a:t>
                </a:r>
              </a:p>
              <a:p>
                <a:r>
                  <a:rPr lang="en-CH" dirty="0">
                    <a:solidFill>
                      <a:srgbClr val="0070C0"/>
                    </a:solidFill>
                  </a:rPr>
                  <a:t>We choose a classifier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oMath>
                </a14:m>
                <a:r>
                  <a:rPr lang="en-CH" dirty="0">
                    <a:solidFill>
                      <a:srgbClr val="0070C0"/>
                    </a:solidFill>
                  </a:rPr>
                  <a:t> with </a:t>
                </a:r>
                <a:r>
                  <a:rPr lang="en-CH" i="1" u="sng" dirty="0">
                    <a:solidFill>
                      <a:srgbClr val="0070C0"/>
                    </a:solidFill>
                  </a:rPr>
                  <a:t>hyper parameters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𝝓</m:t>
                    </m:r>
                  </m:oMath>
                </a14:m>
                <a:r>
                  <a:rPr lang="en-CH" dirty="0">
                    <a:solidFill>
                      <a:srgbClr val="0070C0"/>
                    </a:solidFill>
                  </a:rPr>
                  <a:t> and </a:t>
                </a:r>
                <a:r>
                  <a:rPr lang="en-CH" i="1" u="sng" dirty="0">
                    <a:solidFill>
                      <a:srgbClr val="0070C0"/>
                    </a:solidFill>
                  </a:rPr>
                  <a:t>internal parameters</a:t>
                </a:r>
                <a:r>
                  <a:rPr lang="en-CH" dirty="0">
                    <a:solidFill>
                      <a:srgbClr val="0070C0"/>
                    </a:solidFill>
                  </a:rPr>
                  <a:t> </a:t>
                </a:r>
                <a14:m>
                  <m:oMath xmlns:m="http://schemas.openxmlformats.org/officeDocument/2006/math">
                    <m:r>
                      <a:rPr lang="en-CH" b="1" i="1">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a:t>
                </a:r>
              </a:p>
              <a:p>
                <a:r>
                  <a:rPr lang="en-CH" dirty="0">
                    <a:solidFill>
                      <a:srgbClr val="0070C0"/>
                    </a:solidFill>
                  </a:rPr>
                  <a:t>Hyper parameters (e.g </a:t>
                </a:r>
                <a14:m>
                  <m:oMath xmlns:m="http://schemas.openxmlformats.org/officeDocument/2006/math">
                    <m:r>
                      <a:rPr lang="en-CH" i="1" dirty="0">
                        <a:solidFill>
                          <a:srgbClr val="0070C0"/>
                        </a:solidFill>
                        <a:latin typeface="Cambria Math" panose="02040503050406030204" pitchFamily="18" charset="0"/>
                      </a:rPr>
                      <m:t>𝑘</m:t>
                    </m:r>
                  </m:oMath>
                </a14:m>
                <a:r>
                  <a:rPr lang="en-CH" dirty="0">
                    <a:solidFill>
                      <a:srgbClr val="0070C0"/>
                    </a:solidFill>
                  </a:rPr>
                  <a:t> in </a:t>
                </a:r>
                <a14:m>
                  <m:oMath xmlns:m="http://schemas.openxmlformats.org/officeDocument/2006/math">
                    <m:r>
                      <a:rPr lang="en-CH" i="1" dirty="0" smtClean="0">
                        <a:solidFill>
                          <a:srgbClr val="0070C0"/>
                        </a:solidFill>
                        <a:latin typeface="Cambria Math" panose="02040503050406030204" pitchFamily="18" charset="0"/>
                      </a:rPr>
                      <m:t>𝑘</m:t>
                    </m:r>
                    <m:r>
                      <a:rPr lang="en-CH" i="1" dirty="0" smtClean="0">
                        <a:solidFill>
                          <a:srgbClr val="0070C0"/>
                        </a:solidFill>
                        <a:latin typeface="Cambria Math" panose="02040503050406030204" pitchFamily="18" charset="0"/>
                      </a:rPr>
                      <m:t>−</m:t>
                    </m:r>
                    <m:r>
                      <a:rPr lang="en-CH" i="1" dirty="0" smtClean="0">
                        <a:solidFill>
                          <a:srgbClr val="0070C0"/>
                        </a:solidFill>
                        <a:latin typeface="Cambria Math" panose="02040503050406030204" pitchFamily="18" charset="0"/>
                      </a:rPr>
                      <m:t>𝑁𝑁</m:t>
                    </m:r>
                  </m:oMath>
                </a14:m>
                <a:r>
                  <a:rPr lang="en-CH" dirty="0">
                    <a:solidFill>
                      <a:srgbClr val="0070C0"/>
                    </a:solidFill>
                  </a:rPr>
                  <a:t>, kernel in </a:t>
                </a:r>
                <a14:m>
                  <m:oMath xmlns:m="http://schemas.openxmlformats.org/officeDocument/2006/math">
                    <m:r>
                      <a:rPr lang="en-CH" i="1" dirty="0" smtClean="0">
                        <a:solidFill>
                          <a:srgbClr val="0070C0"/>
                        </a:solidFill>
                        <a:latin typeface="Cambria Math" panose="02040503050406030204" pitchFamily="18" charset="0"/>
                      </a:rPr>
                      <m:t>𝑆𝑉𝑀</m:t>
                    </m:r>
                  </m:oMath>
                </a14:m>
                <a:r>
                  <a:rPr lang="en-CH" dirty="0">
                    <a:solidFill>
                      <a:srgbClr val="0070C0"/>
                    </a:solidFill>
                  </a:rPr>
                  <a:t>, learning rate in </a:t>
                </a:r>
                <a14:m>
                  <m:oMath xmlns:m="http://schemas.openxmlformats.org/officeDocument/2006/math">
                    <m:r>
                      <a:rPr lang="en-CH" i="1" dirty="0" smtClean="0">
                        <a:solidFill>
                          <a:srgbClr val="0070C0"/>
                        </a:solidFill>
                        <a:latin typeface="Cambria Math" panose="02040503050406030204" pitchFamily="18" charset="0"/>
                      </a:rPr>
                      <m:t>𝐿𝑅</m:t>
                    </m:r>
                  </m:oMath>
                </a14:m>
                <a:r>
                  <a:rPr lang="en-CH" dirty="0">
                    <a:solidFill>
                      <a:srgbClr val="0070C0"/>
                    </a:solidFill>
                  </a:rPr>
                  <a:t>) have to be specified by the user or learned in CV loop outside the classifier.</a:t>
                </a:r>
              </a:p>
              <a:p>
                <a:r>
                  <a:rPr lang="en-CH" dirty="0">
                    <a:solidFill>
                      <a:srgbClr val="0070C0"/>
                    </a:solidFill>
                  </a:rPr>
                  <a:t>The internal parameters </a:t>
                </a:r>
                <a14:m>
                  <m:oMath xmlns:m="http://schemas.openxmlformats.org/officeDocument/2006/math">
                    <m:r>
                      <a:rPr lang="en-CH" b="1" i="1">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are learned by the classifier (e.g. the coefficients in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𝐿𝑅</m:t>
                    </m:r>
                  </m:oMath>
                </a14:m>
                <a:r>
                  <a:rPr lang="en-CH" dirty="0">
                    <a:solidFill>
                      <a:srgbClr val="0070C0"/>
                    </a:solidFill>
                  </a:rPr>
                  <a:t>, or support vector coefficients in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𝑆𝑉𝑀</m:t>
                    </m:r>
                  </m:oMath>
                </a14:m>
                <a:r>
                  <a:rPr lang="en-CH" dirty="0">
                    <a:solidFill>
                      <a:srgbClr val="0070C0"/>
                    </a:solidFill>
                  </a:rPr>
                  <a:t>).</a:t>
                </a:r>
              </a:p>
              <a:p>
                <a:r>
                  <a:rPr lang="en-CH" dirty="0">
                    <a:solidFill>
                      <a:srgbClr val="0070C0"/>
                    </a:solidFill>
                  </a:rPr>
                  <a:t>The classifier learns those </a:t>
                </a:r>
                <a:r>
                  <a:rPr lang="en-CH" i="1" u="sng" dirty="0">
                    <a:solidFill>
                      <a:srgbClr val="0070C0"/>
                    </a:solidFill>
                  </a:rPr>
                  <a:t>internal parameters</a:t>
                </a:r>
                <a:r>
                  <a:rPr lang="en-CH" dirty="0">
                    <a:solidFill>
                      <a:srgbClr val="0070C0"/>
                    </a:solidFill>
                  </a:rPr>
                  <a:t> </a:t>
                </a:r>
                <a14:m>
                  <m:oMath xmlns:m="http://schemas.openxmlformats.org/officeDocument/2006/math">
                    <m:r>
                      <a:rPr lang="en-CH" b="1" i="1" smtClean="0">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that are able to predict </a:t>
                </a:r>
                <a14:m>
                  <m:oMath xmlns:m="http://schemas.openxmlformats.org/officeDocument/2006/math">
                    <m:r>
                      <a:rPr lang="en-CH" b="1" i="1" dirty="0" smtClean="0">
                        <a:solidFill>
                          <a:srgbClr val="0070C0"/>
                        </a:solidFill>
                        <a:latin typeface="Cambria Math" panose="02040503050406030204" pitchFamily="18" charset="0"/>
                      </a:rPr>
                      <m:t>𝒚</m:t>
                    </m:r>
                  </m:oMath>
                </a14:m>
                <a:r>
                  <a:rPr lang="en-CH" dirty="0">
                    <a:solidFill>
                      <a:srgbClr val="0070C0"/>
                    </a:solidFill>
                  </a:rPr>
                  <a:t> from the features </a:t>
                </a:r>
                <a14:m>
                  <m:oMath xmlns:m="http://schemas.openxmlformats.org/officeDocument/2006/math">
                    <m:r>
                      <a:rPr lang="en-CH" b="1" i="1" dirty="0" smtClean="0">
                        <a:solidFill>
                          <a:srgbClr val="0070C0"/>
                        </a:solidFill>
                        <a:latin typeface="Cambria Math" panose="02040503050406030204" pitchFamily="18" charset="0"/>
                      </a:rPr>
                      <m:t>𝑿</m:t>
                    </m:r>
                  </m:oMath>
                </a14:m>
                <a:r>
                  <a:rPr lang="en-CH" dirty="0">
                    <a:solidFill>
                      <a:srgbClr val="0070C0"/>
                    </a:solidFill>
                  </a:rPr>
                  <a:t> with the lowest error:</a:t>
                </a:r>
                <a:br>
                  <a:rPr lang="en-CH" dirty="0">
                    <a:solidFill>
                      <a:srgbClr val="0070C0"/>
                    </a:solidFill>
                  </a:rPr>
                </a:br>
                <a:br>
                  <a:rPr lang="en-CH" dirty="0">
                    <a:solidFill>
                      <a:srgbClr val="0070C0"/>
                    </a:solidFill>
                  </a:rPr>
                </a:br>
                <a14:m>
                  <m:oMath xmlns:m="http://schemas.openxmlformats.org/officeDocument/2006/math">
                    <m:r>
                      <a:rPr lang="en-CH" b="1" i="1" smtClean="0">
                        <a:solidFill>
                          <a:srgbClr val="0070C0"/>
                        </a:solidFill>
                        <a:latin typeface="Cambria Math" panose="02040503050406030204" pitchFamily="18" charset="0"/>
                        <a:ea typeface="Cambria Math" panose="02040503050406030204" pitchFamily="18" charset="0"/>
                      </a:rPr>
                      <m:t>𝜽</m:t>
                    </m:r>
                    <m:r>
                      <a:rPr lang="fr-CH" b="1" i="1" smtClean="0">
                        <a:solidFill>
                          <a:srgbClr val="0070C0"/>
                        </a:solidFill>
                        <a:latin typeface="Cambria Math" panose="02040503050406030204" pitchFamily="18" charset="0"/>
                        <a:ea typeface="Cambria Math" panose="02040503050406030204" pitchFamily="18" charset="0"/>
                      </a:rPr>
                      <m:t>=</m:t>
                    </m:r>
                    <m:func>
                      <m:funcPr>
                        <m:ctrlPr>
                          <a:rPr lang="fr-CH" b="1" i="1" smtClean="0">
                            <a:solidFill>
                              <a:srgbClr val="0070C0"/>
                            </a:solidFill>
                            <a:latin typeface="Cambria Math" panose="02040503050406030204" pitchFamily="18" charset="0"/>
                            <a:ea typeface="Cambria Math" panose="02040503050406030204" pitchFamily="18" charset="0"/>
                          </a:rPr>
                        </m:ctrlPr>
                      </m:funcPr>
                      <m:fName>
                        <m:limLow>
                          <m:limLowPr>
                            <m:ctrlPr>
                              <a:rPr lang="fr-CH" b="1"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en-CH" b="1" i="1">
                                <a:solidFill>
                                  <a:srgbClr val="0070C0"/>
                                </a:solidFill>
                                <a:latin typeface="Cambria Math" panose="02040503050406030204" pitchFamily="18" charset="0"/>
                                <a:ea typeface="Cambria Math" panose="02040503050406030204" pitchFamily="18" charset="0"/>
                              </a:rPr>
                              <m:t>𝜽</m:t>
                            </m:r>
                          </m:lim>
                        </m:limLow>
                      </m:fName>
                      <m:e>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r>
                              <a:rPr lang="fr-CH" b="1" i="1" smtClean="0">
                                <a:solidFill>
                                  <a:srgbClr val="0070C0"/>
                                </a:solidFill>
                                <a:latin typeface="Cambria Math" panose="02040503050406030204" pitchFamily="18" charset="0"/>
                                <a:ea typeface="Cambria Math" panose="02040503050406030204" pitchFamily="18" charset="0"/>
                              </a:rPr>
                              <m:t>.</m:t>
                            </m:r>
                            <m:r>
                              <m:rPr>
                                <m:nor/>
                              </m:rPr>
                              <a:rPr lang="fr-CH" b="1" i="0" smtClean="0">
                                <a:solidFill>
                                  <a:srgbClr val="0070C0"/>
                                </a:solidFill>
                                <a:latin typeface="Cambria Math" panose="02040503050406030204" pitchFamily="18" charset="0"/>
                                <a:ea typeface="Cambria Math" panose="02040503050406030204" pitchFamily="18" charset="0"/>
                              </a:rPr>
                              <m:t>predict</m:t>
                            </m:r>
                            <m:d>
                              <m:dPr>
                                <m:ctrlPr>
                                  <a:rPr lang="en-CH" b="1"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𝑿</m:t>
                                </m:r>
                                <m:r>
                                  <a:rPr lang="fr-CH" b="1" i="1" smtClean="0">
                                    <a:solidFill>
                                      <a:srgbClr val="0070C0"/>
                                    </a:solidFill>
                                    <a:latin typeface="Cambria Math" panose="02040503050406030204" pitchFamily="18" charset="0"/>
                                    <a:ea typeface="Cambria Math" panose="02040503050406030204" pitchFamily="18" charset="0"/>
                                  </a:rPr>
                                  <m:t>,</m:t>
                                </m:r>
                                <m:r>
                                  <a:rPr lang="en-CH" b="1" i="1">
                                    <a:solidFill>
                                      <a:srgbClr val="0070C0"/>
                                    </a:solidFill>
                                    <a:latin typeface="Cambria Math" panose="02040503050406030204" pitchFamily="18" charset="0"/>
                                    <a:ea typeface="Cambria Math" panose="02040503050406030204" pitchFamily="18" charset="0"/>
                                  </a:rPr>
                                  <m:t>𝜽</m:t>
                                </m:r>
                              </m:e>
                            </m:d>
                            <m:r>
                              <a:rPr lang="fr-CH" b="1"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𝒚</m:t>
                            </m:r>
                          </m:e>
                        </m:d>
                      </m:e>
                    </m:func>
                  </m:oMath>
                </a14:m>
                <a:br>
                  <a:rPr lang="fr-CH" b="1" dirty="0">
                    <a:solidFill>
                      <a:srgbClr val="0070C0"/>
                    </a:solidFill>
                    <a:ea typeface="Cambria Math" panose="02040503050406030204" pitchFamily="18" charset="0"/>
                  </a:rPr>
                </a:br>
                <a:br>
                  <a:rPr lang="fr-CH" b="1" dirty="0">
                    <a:solidFill>
                      <a:srgbClr val="0070C0"/>
                    </a:solidFill>
                    <a:ea typeface="Cambria Math" panose="02040503050406030204" pitchFamily="18" charset="0"/>
                  </a:rPr>
                </a:br>
                <a:r>
                  <a:rPr lang="fr-CH" dirty="0" err="1">
                    <a:solidFill>
                      <a:srgbClr val="0070C0"/>
                    </a:solidFill>
                    <a:ea typeface="Cambria Math" panose="02040503050406030204" pitchFamily="18" charset="0"/>
                  </a:rPr>
                  <a:t>where</a:t>
                </a:r>
                <a:r>
                  <a:rPr lang="fr-CH" dirty="0">
                    <a:solidFill>
                      <a:srgbClr val="0070C0"/>
                    </a:solidFill>
                    <a:ea typeface="Cambria Math" panose="02040503050406030204" pitchFamily="18" charset="0"/>
                  </a:rPr>
                  <a:t> the </a:t>
                </a:r>
                <a:r>
                  <a:rPr lang="fr-CH" dirty="0" err="1">
                    <a:solidFill>
                      <a:srgbClr val="0070C0"/>
                    </a:solidFill>
                    <a:ea typeface="Cambria Math" panose="02040503050406030204" pitchFamily="18" charset="0"/>
                  </a:rPr>
                  <a:t>loss</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function</a:t>
                </a:r>
                <a:r>
                  <a:rPr lang="fr-CH" dirty="0">
                    <a:solidFill>
                      <a:srgbClr val="0070C0"/>
                    </a:solidFill>
                    <a:ea typeface="Cambria Math" panose="02040503050406030204" pitchFamily="18" charset="0"/>
                  </a:rPr>
                  <a:t> </a:t>
                </a:r>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ℒ</m:t>
                    </m:r>
                  </m:oMath>
                </a14:m>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measures</a:t>
                </a:r>
                <a:r>
                  <a:rPr lang="fr-CH" dirty="0">
                    <a:solidFill>
                      <a:srgbClr val="0070C0"/>
                    </a:solidFill>
                    <a:ea typeface="Cambria Math" panose="02040503050406030204" pitchFamily="18" charset="0"/>
                  </a:rPr>
                  <a:t> the </a:t>
                </a:r>
                <a:r>
                  <a:rPr lang="fr-CH" dirty="0" err="1">
                    <a:solidFill>
                      <a:srgbClr val="0070C0"/>
                    </a:solidFill>
                    <a:ea typeface="Cambria Math" panose="02040503050406030204" pitchFamily="18" charset="0"/>
                  </a:rPr>
                  <a:t>error</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between</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predicted</a:t>
                </a:r>
                <a:r>
                  <a:rPr lang="fr-CH" dirty="0">
                    <a:solidFill>
                      <a:srgbClr val="0070C0"/>
                    </a:solidFill>
                    <a:ea typeface="Cambria Math" panose="02040503050406030204" pitchFamily="18" charset="0"/>
                  </a:rPr>
                  <a:t>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r>
                      <a:rPr lang="fr-CH" b="1" i="1">
                        <a:solidFill>
                          <a:srgbClr val="0070C0"/>
                        </a:solidFill>
                        <a:latin typeface="Cambria Math" panose="02040503050406030204" pitchFamily="18" charset="0"/>
                        <a:ea typeface="Cambria Math" panose="02040503050406030204" pitchFamily="18" charset="0"/>
                      </a:rPr>
                      <m:t>.</m:t>
                    </m:r>
                    <m:r>
                      <m:rPr>
                        <m:nor/>
                      </m:rPr>
                      <a:rPr lang="fr-CH" b="1">
                        <a:solidFill>
                          <a:srgbClr val="0070C0"/>
                        </a:solidFill>
                        <a:latin typeface="Cambria Math" panose="02040503050406030204" pitchFamily="18" charset="0"/>
                        <a:ea typeface="Cambria Math" panose="02040503050406030204" pitchFamily="18" charset="0"/>
                      </a:rPr>
                      <m:t>predict</m:t>
                    </m:r>
                    <m:d>
                      <m:dPr>
                        <m:ctrlPr>
                          <a:rPr lang="en-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𝑿</m:t>
                        </m:r>
                        <m:r>
                          <a:rPr lang="fr-CH" b="1" i="1">
                            <a:solidFill>
                              <a:srgbClr val="0070C0"/>
                            </a:solidFill>
                            <a:latin typeface="Cambria Math" panose="02040503050406030204" pitchFamily="18" charset="0"/>
                            <a:ea typeface="Cambria Math" panose="02040503050406030204" pitchFamily="18" charset="0"/>
                          </a:rPr>
                          <m:t>,</m:t>
                        </m:r>
                        <m:r>
                          <a:rPr lang="en-CH" b="1" i="1">
                            <a:solidFill>
                              <a:srgbClr val="0070C0"/>
                            </a:solidFill>
                            <a:latin typeface="Cambria Math" panose="02040503050406030204" pitchFamily="18" charset="0"/>
                            <a:ea typeface="Cambria Math" panose="02040503050406030204" pitchFamily="18" charset="0"/>
                          </a:rPr>
                          <m:t>𝜽</m:t>
                        </m:r>
                      </m:e>
                    </m:d>
                  </m:oMath>
                </a14:m>
                <a:r>
                  <a:rPr lang="fr-CH" dirty="0">
                    <a:solidFill>
                      <a:srgbClr val="0070C0"/>
                    </a:solidFill>
                    <a:ea typeface="Cambria Math" panose="02040503050406030204" pitchFamily="18" charset="0"/>
                  </a:rPr>
                  <a:t>) and </a:t>
                </a:r>
                <a:r>
                  <a:rPr lang="fr-CH" dirty="0" err="1">
                    <a:solidFill>
                      <a:srgbClr val="0070C0"/>
                    </a:solidFill>
                    <a:ea typeface="Cambria Math" panose="02040503050406030204" pitchFamily="18" charset="0"/>
                  </a:rPr>
                  <a:t>known</a:t>
                </a:r>
                <a:r>
                  <a:rPr lang="fr-CH" dirty="0">
                    <a:solidFill>
                      <a:srgbClr val="0070C0"/>
                    </a:solidFill>
                    <a:ea typeface="Cambria Math" panose="02040503050406030204" pitchFamily="18" charset="0"/>
                  </a:rPr>
                  <a:t>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𝒚</m:t>
                    </m:r>
                  </m:oMath>
                </a14:m>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outcomes</a:t>
                </a:r>
                <a:r>
                  <a:rPr lang="fr-CH" dirty="0">
                    <a:solidFill>
                      <a:srgbClr val="0070C0"/>
                    </a:solidFill>
                    <a:ea typeface="Cambria Math" panose="02040503050406030204" pitchFamily="18" charset="0"/>
                  </a:rPr>
                  <a:t>.</a:t>
                </a:r>
                <a:endParaRPr lang="en-CH" dirty="0">
                  <a:solidFill>
                    <a:srgbClr val="0070C0"/>
                  </a:solidFill>
                </a:endParaRPr>
              </a:p>
            </p:txBody>
          </p:sp>
        </mc:Choice>
        <mc:Fallback>
          <p:sp>
            <p:nvSpPr>
              <p:cNvPr id="3" name="Content Placeholder 2">
                <a:extLst>
                  <a:ext uri="{FF2B5EF4-FFF2-40B4-BE49-F238E27FC236}">
                    <a16:creationId xmlns:a16="http://schemas.microsoft.com/office/drawing/2014/main" id="{46AED469-0AFE-CB4A-B111-25B32B85C0E5}"/>
                  </a:ext>
                </a:extLst>
              </p:cNvPr>
              <p:cNvSpPr>
                <a:spLocks noGrp="1" noRot="1" noChangeAspect="1" noMove="1" noResize="1" noEditPoints="1" noAdjustHandles="1" noChangeArrowheads="1" noChangeShapeType="1" noTextEdit="1"/>
              </p:cNvSpPr>
              <p:nvPr>
                <p:ph idx="1"/>
              </p:nvPr>
            </p:nvSpPr>
            <p:spPr>
              <a:xfrm>
                <a:off x="838200" y="1351722"/>
                <a:ext cx="10515600" cy="5141153"/>
              </a:xfrm>
              <a:blipFill>
                <a:blip r:embed="rId2"/>
                <a:stretch>
                  <a:fillRect l="-844" t="-2709" r="-1086"/>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F5D86B11-1E21-9C4C-2E43-339761974A2C}"/>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93391DAD-DA43-43CB-17EA-04E1CC3A8077}"/>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5578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36D2-0391-D31B-309E-461E23F89ECC}"/>
              </a:ext>
            </a:extLst>
          </p:cNvPr>
          <p:cNvSpPr>
            <a:spLocks noGrp="1"/>
          </p:cNvSpPr>
          <p:nvPr>
            <p:ph type="title"/>
          </p:nvPr>
        </p:nvSpPr>
        <p:spPr/>
        <p:txBody>
          <a:bodyPr/>
          <a:lstStyle/>
          <a:p>
            <a:r>
              <a:rPr lang="en-CH" dirty="0"/>
              <a:t>Hyperparameter optimization</a:t>
            </a:r>
          </a:p>
        </p:txBody>
      </p:sp>
      <p:sp>
        <p:nvSpPr>
          <p:cNvPr id="3" name="Content Placeholder 2">
            <a:extLst>
              <a:ext uri="{FF2B5EF4-FFF2-40B4-BE49-F238E27FC236}">
                <a16:creationId xmlns:a16="http://schemas.microsoft.com/office/drawing/2014/main" id="{9F1E6B96-55B0-FF4D-0C42-AC72845A3589}"/>
              </a:ext>
            </a:extLst>
          </p:cNvPr>
          <p:cNvSpPr>
            <a:spLocks noGrp="1"/>
          </p:cNvSpPr>
          <p:nvPr>
            <p:ph idx="1"/>
          </p:nvPr>
        </p:nvSpPr>
        <p:spPr/>
        <p:txBody>
          <a:bodyPr>
            <a:normAutofit lnSpcReduction="10000"/>
          </a:bodyPr>
          <a:lstStyle/>
          <a:p>
            <a:r>
              <a:rPr lang="en-CH" dirty="0">
                <a:solidFill>
                  <a:srgbClr val="0070C0"/>
                </a:solidFill>
              </a:rPr>
              <a:t>ML models have internal parameters, which are learned by the training algorithm, and hyperparameters, which have to be set before training.</a:t>
            </a:r>
          </a:p>
          <a:p>
            <a:r>
              <a:rPr lang="en-CH" dirty="0">
                <a:solidFill>
                  <a:srgbClr val="0070C0"/>
                </a:solidFill>
              </a:rPr>
              <a:t>Both internal - and hyperparameters have a strong impact on the performance of the ML model. </a:t>
            </a:r>
          </a:p>
          <a:p>
            <a:r>
              <a:rPr lang="en-CH" dirty="0">
                <a:solidFill>
                  <a:srgbClr val="0070C0"/>
                </a:solidFill>
              </a:rPr>
              <a:t>There is a tradeoff between CPU/GPU cycles spent on hyperparameter optimization and training. Recent results show that allocating more cycles for hyperparameter optimization can be more rewarding.</a:t>
            </a:r>
          </a:p>
          <a:p>
            <a:r>
              <a:rPr lang="en-CH" dirty="0">
                <a:solidFill>
                  <a:srgbClr val="0070C0"/>
                </a:solidFill>
              </a:rPr>
              <a:t>Hyperparameter optimization is implemented as an outer loop over the CV loop</a:t>
            </a:r>
          </a:p>
        </p:txBody>
      </p:sp>
      <p:pic>
        <p:nvPicPr>
          <p:cNvPr id="4" name="Picture 3">
            <a:extLst>
              <a:ext uri="{FF2B5EF4-FFF2-40B4-BE49-F238E27FC236}">
                <a16:creationId xmlns:a16="http://schemas.microsoft.com/office/drawing/2014/main" id="{660E75BB-6DCC-249E-8035-63CFD5F02EE8}"/>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75BEE25-01DE-2395-2F9D-9335D7A481A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032921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FAE4-5A4C-1EBF-9A84-D234EEEB2CEC}"/>
              </a:ext>
            </a:extLst>
          </p:cNvPr>
          <p:cNvSpPr>
            <a:spLocks noGrp="1"/>
          </p:cNvSpPr>
          <p:nvPr>
            <p:ph type="title"/>
          </p:nvPr>
        </p:nvSpPr>
        <p:spPr/>
        <p:txBody>
          <a:bodyPr/>
          <a:lstStyle/>
          <a:p>
            <a:r>
              <a:rPr lang="en-CH" dirty="0"/>
              <a:t>Hyperparameter optimization and CV</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055CD30-E9AB-3416-D83C-1CDC0C96DCDF}"/>
                  </a:ext>
                </a:extLst>
              </p:cNvPr>
              <p:cNvSpPr txBox="1"/>
              <p:nvPr/>
            </p:nvSpPr>
            <p:spPr>
              <a:xfrm>
                <a:off x="3830508" y="1690688"/>
                <a:ext cx="4530984" cy="4615623"/>
              </a:xfrm>
              <a:prstGeom prst="rect">
                <a:avLst/>
              </a:prstGeom>
              <a:noFill/>
            </p:spPr>
            <p:txBody>
              <a:bodyPr wrap="none" lIns="0" tIns="0" rIns="0" bIns="0" rtlCol="0">
                <a:spAutoFit/>
              </a:bodyPr>
              <a:lstStyle/>
              <a:p>
                <a:r>
                  <a:rPr lang="en-CH" dirty="0">
                    <a:solidFill>
                      <a:srgbClr val="0070C0"/>
                    </a:solidFill>
                  </a:rPr>
                  <a:t>Hyperparameter space </a:t>
                </a:r>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ℋ</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Dataset</a:t>
                </a:r>
                <a:r>
                  <a:rPr lang="fr-CH" dirty="0">
                    <a:solidFill>
                      <a:srgbClr val="0070C0"/>
                    </a:solidFill>
                    <a:ea typeface="Cambria Math" panose="02040503050406030204" pitchFamily="18" charset="0"/>
                  </a:rPr>
                  <a:t>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𝑿</m:t>
                    </m:r>
                  </m:oMath>
                </a14:m>
                <a:r>
                  <a:rPr lang="fr-CH" dirty="0">
                    <a:solidFill>
                      <a:srgbClr val="0070C0"/>
                    </a:solidFill>
                    <a:ea typeface="Cambria Math" panose="02040503050406030204" pitchFamily="18" charset="0"/>
                  </a:rPr>
                  <a:t>, Labels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𝒚</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a:t>
                </a:r>
                <a:r>
                  <a:rPr lang="fr-CH" dirty="0" err="1">
                    <a:solidFill>
                      <a:srgbClr val="0070C0"/>
                    </a:solidFill>
                    <a:ea typeface="Cambria Math" panose="02040503050406030204" pitchFamily="18" charset="0"/>
                  </a:rPr>
                  <a:t>iteration</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𝑀</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CV </a:t>
                </a:r>
                <a:r>
                  <a:rPr lang="fr-CH" dirty="0" err="1">
                    <a:solidFill>
                      <a:srgbClr val="0070C0"/>
                    </a:solidFill>
                    <a:ea typeface="Cambria Math" panose="02040503050406030204" pitchFamily="18" charset="0"/>
                  </a:rPr>
                  <a:t>folds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𝐹</m:t>
                    </m:r>
                  </m:oMath>
                </a14:m>
                <a:br>
                  <a:rPr lang="fr-CH" dirty="0">
                    <a:solidFill>
                      <a:srgbClr val="0070C0"/>
                    </a:solidFill>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 </m:t>
                      </m:r>
                    </m:oMath>
                  </m:oMathPara>
                </a14:m>
                <a:endParaRPr lang="fr-CH" dirty="0">
                  <a:solidFill>
                    <a:srgbClr val="0070C0"/>
                  </a:solidFill>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𝑁𝑜𝑛𝑒</m:t>
                    </m:r>
                  </m:oMath>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𝑀</m:t>
                    </m:r>
                  </m:oMath>
                </a14:m>
                <a:r>
                  <a:rPr lang="en-CH" dirty="0">
                    <a:solidFill>
                      <a:srgbClr val="0070C0"/>
                    </a:solidFill>
                  </a:rPr>
                  <a:t> :</a:t>
                </a:r>
              </a:p>
              <a:p>
                <a:pPr/>
                <a14:m>
                  <m:oMathPara xmlns:m="http://schemas.openxmlformats.org/officeDocument/2006/math">
                    <m:oMathParaPr>
                      <m:jc m:val="left"/>
                    </m:oMathParaPr>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       </m:t>
                      </m:r>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𝑐h𝑜𝑜𝑠𝑒</m:t>
                      </m:r>
                      <m:d>
                        <m:dPr>
                          <m:ctrlPr>
                            <a:rPr lang="fr-CH" b="0" i="1" smtClean="0">
                              <a:solidFill>
                                <a:srgbClr val="0070C0"/>
                              </a:solidFill>
                              <a:latin typeface="Cambria Math" panose="02040503050406030204" pitchFamily="18" charset="0"/>
                            </a:rPr>
                          </m:ctrlPr>
                        </m:dPr>
                        <m:e>
                          <m:r>
                            <a:rPr lang="en-CH" i="1">
                              <a:solidFill>
                                <a:srgbClr val="0070C0"/>
                              </a:solidFill>
                              <a:latin typeface="Cambria Math" panose="02040503050406030204" pitchFamily="18" charset="0"/>
                              <a:ea typeface="Cambria Math" panose="02040503050406030204" pitchFamily="18" charset="0"/>
                            </a:rPr>
                            <m:t>ℋ</m:t>
                          </m:r>
                        </m:e>
                      </m:d>
                    </m:oMath>
                  </m:oMathPara>
                </a14:m>
                <a:endParaRPr lang="en-CH" dirty="0">
                  <a:solidFill>
                    <a:srgbClr val="0070C0"/>
                  </a:solidFill>
                </a:endParaRPr>
              </a:p>
              <a:p>
                <a:pPr/>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𝐹</m:t>
                    </m:r>
                  </m:oMath>
                </a14:m>
                <a:r>
                  <a:rPr lang="en-CH" dirty="0">
                    <a:solidFill>
                      <a:srgbClr val="0070C0"/>
                    </a:solidFill>
                  </a:rPr>
                  <a:t> :</a:t>
                </a: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𝑡𝑟𝑎𝑖𝑛</m:t>
                        </m:r>
                      </m:sub>
                    </m:sSub>
                    <m:r>
                      <a:rPr lang="fr-CH" b="0" i="1" smtClean="0">
                        <a:solidFill>
                          <a:srgbClr val="0070C0"/>
                        </a:solidFill>
                        <a:latin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𝑡𝑟𝑎𝑖𝑛</m:t>
                        </m:r>
                      </m:sub>
                    </m:sSub>
                    <m:r>
                      <a:rPr lang="fr-CH" i="1">
                        <a:solidFill>
                          <a:srgbClr val="0070C0"/>
                        </a:solidFill>
                        <a:latin typeface="Cambria Math" panose="02040503050406030204" pitchFamily="18" charset="0"/>
                      </a:rPr>
                      <m:t>,</m:t>
                    </m:r>
                    <m:r>
                      <m:rPr>
                        <m:nor/>
                      </m:rPr>
                      <a:rPr lang="en-CH" dirty="0">
                        <a:solidFill>
                          <a:srgbClr val="0070C0"/>
                        </a:solidFill>
                      </a:rPr>
                      <m:t> </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𝑠𝑝𝑙𝑖𝑡</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𝑿</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endParaRPr lang="en-CH" dirty="0">
                  <a:solidFill>
                    <a:srgbClr val="0070C0"/>
                  </a:solidFill>
                </a:endParaRP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𝜽</m:t>
                            </m:r>
                          </m:sub>
                        </m:sSub>
                        <m:r>
                          <a:rPr lang="fr-CH" b="0" i="1" smtClean="0">
                            <a:solidFill>
                              <a:srgbClr val="0070C0"/>
                            </a:solidFill>
                            <a:latin typeface="Cambria Math" panose="02040503050406030204" pitchFamily="18" charset="0"/>
                            <a:ea typeface="Cambria Math" panose="02040503050406030204" pitchFamily="18" charset="0"/>
                          </a:rPr>
                          <m:t>=</m:t>
                        </m:r>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oMath>
                </a14:m>
                <a:r>
                  <a:rPr lang="en-CH" dirty="0">
                    <a:solidFill>
                      <a:srgbClr val="0070C0"/>
                    </a:solidFill>
                  </a:rPr>
                  <a:t>.train</a:t>
                </a:r>
                <a14:m>
                  <m:oMath xmlns:m="http://schemas.openxmlformats.org/officeDocument/2006/math">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𝑡𝑟𝑎𝑖𝑛</m:t>
                            </m:r>
                          </m:sub>
                        </m:sSub>
                      </m:e>
                    </m:d>
                  </m:oMath>
                </a14:m>
                <a:endParaRPr lang="fr-CH" b="1" i="1" dirty="0">
                  <a:solidFill>
                    <a:srgbClr val="0070C0"/>
                  </a:solidFill>
                  <a:latin typeface="Cambria Math" panose="02040503050406030204" pitchFamily="18" charset="0"/>
                  <a:ea typeface="Cambria Math" panose="02040503050406030204" pitchFamily="18" charset="0"/>
                </a:endParaRPr>
              </a:p>
              <a:p>
                <a:pPr/>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𝜽</m:t>
                            </m:r>
                          </m:sub>
                        </m:sSub>
                        <m:r>
                          <a:rPr lang="fr-CH" b="1" i="1">
                            <a:solidFill>
                              <a:srgbClr val="0070C0"/>
                            </a:solidFill>
                            <a:latin typeface="Cambria Math" panose="02040503050406030204" pitchFamily="18" charset="0"/>
                            <a:ea typeface="Cambria Math" panose="02040503050406030204" pitchFamily="18" charset="0"/>
                          </a:rPr>
                          <m:t>.</m:t>
                        </m:r>
                        <m:r>
                          <m:rPr>
                            <m:nor/>
                          </m:rPr>
                          <a:rPr lang="fr-CH" b="1">
                            <a:solidFill>
                              <a:srgbClr val="0070C0"/>
                            </a:solidFill>
                            <a:latin typeface="Cambria Math" panose="02040503050406030204" pitchFamily="18" charset="0"/>
                            <a:ea typeface="Cambria Math" panose="02040503050406030204" pitchFamily="18" charset="0"/>
                          </a:rPr>
                          <m:t>predict</m:t>
                        </m:r>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𝑡𝑒𝑠𝑡</m:t>
                                </m:r>
                              </m:sub>
                            </m:sSub>
                          </m:e>
                        </m:d>
                        <m:r>
                          <a:rPr lang="fr-CH" b="1" i="1">
                            <a:solidFill>
                              <a:srgbClr val="0070C0"/>
                            </a:solidFill>
                            <a:latin typeface="Cambria Math" panose="02040503050406030204" pitchFamily="18" charset="0"/>
                            <a:ea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e>
                    </m:d>
                  </m:oMath>
                </a14:m>
                <a:endParaRPr lang="en-CH" dirty="0">
                  <a:solidFill>
                    <a:srgbClr val="0070C0"/>
                  </a:solidFill>
                </a:endParaRPr>
              </a:p>
              <a:p>
                <a:pPr/>
                <a:r>
                  <a:rPr lang="en-CH" dirty="0">
                    <a:solidFill>
                      <a:srgbClr val="0070C0"/>
                    </a:solidFill>
                  </a:rPr>
                  <a:t>        </a:t>
                </a:r>
                <a14:m>
                  <m:oMath xmlns:m="http://schemas.openxmlformats.org/officeDocument/2006/math">
                    <m:acc>
                      <m:accPr>
                        <m:chr m:val="̅"/>
                        <m:ctrlPr>
                          <a:rPr lang="fr-CH" b="0" i="1" smtClean="0">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𝐹</m:t>
                        </m:r>
                      </m:den>
                    </m:f>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𝐹</m:t>
                        </m:r>
                      </m:sup>
                      <m:e>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𝑗</m:t>
                            </m:r>
                          </m:sub>
                        </m:sSub>
                      </m:e>
                    </m:nary>
                  </m:oMath>
                </a14:m>
                <a:endParaRPr lang="en-CH" dirty="0">
                  <a:solidFill>
                    <a:srgbClr val="0070C0"/>
                  </a:solidFill>
                </a:endParaRPr>
              </a:p>
              <a:p>
                <a:pPr/>
                <a:r>
                  <a:rPr lang="en-CH" dirty="0">
                    <a:solidFill>
                      <a:srgbClr val="0070C0"/>
                    </a:solidFill>
                  </a:rPr>
                  <a:t>        if  </a:t>
                </a:r>
                <a14:m>
                  <m:oMath xmlns:m="http://schemas.openxmlformats.org/officeDocument/2006/math">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&gt;</m:t>
                    </m:r>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𝝓</m:t>
                    </m:r>
                  </m:oMath>
                </a14:m>
                <a:endParaRPr lang="en-CH" dirty="0">
                  <a:solidFill>
                    <a:srgbClr val="0070C0"/>
                  </a:solidFill>
                </a:endParaRPr>
              </a:p>
              <a:p>
                <a:r>
                  <a:rPr lang="en-CH" dirty="0">
                    <a:solidFill>
                      <a:srgbClr val="0070C0"/>
                    </a:solidFill>
                  </a:rPr>
                  <a:t>        </a:t>
                </a:r>
              </a:p>
              <a:p>
                <a:endParaRPr lang="en-CH" dirty="0">
                  <a:solidFill>
                    <a:srgbClr val="0070C0"/>
                  </a:solidFill>
                </a:endParaRPr>
              </a:p>
            </p:txBody>
          </p:sp>
        </mc:Choice>
        <mc:Fallback>
          <p:sp>
            <p:nvSpPr>
              <p:cNvPr id="5" name="TextBox 4">
                <a:extLst>
                  <a:ext uri="{FF2B5EF4-FFF2-40B4-BE49-F238E27FC236}">
                    <a16:creationId xmlns:a16="http://schemas.microsoft.com/office/drawing/2014/main" id="{6055CD30-E9AB-3416-D83C-1CDC0C96DCDF}"/>
                  </a:ext>
                </a:extLst>
              </p:cNvPr>
              <p:cNvSpPr txBox="1">
                <a:spLocks noRot="1" noChangeAspect="1" noMove="1" noResize="1" noEditPoints="1" noAdjustHandles="1" noChangeArrowheads="1" noChangeShapeType="1" noTextEdit="1"/>
              </p:cNvSpPr>
              <p:nvPr/>
            </p:nvSpPr>
            <p:spPr>
              <a:xfrm>
                <a:off x="3830508" y="1690688"/>
                <a:ext cx="4530984" cy="4615623"/>
              </a:xfrm>
              <a:prstGeom prst="rect">
                <a:avLst/>
              </a:prstGeom>
              <a:blipFill>
                <a:blip r:embed="rId2"/>
                <a:stretch>
                  <a:fillRect l="-3073" t="-1370"/>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A637CB57-330F-74B0-13C4-F92D4C5CFFD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F3524FEE-B118-2B7E-0CAA-D0C0A601BC2D}"/>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050942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DD53-556B-A2FA-D641-510ED2A3B190}"/>
              </a:ext>
            </a:extLst>
          </p:cNvPr>
          <p:cNvSpPr>
            <a:spLocks noGrp="1"/>
          </p:cNvSpPr>
          <p:nvPr>
            <p:ph type="title"/>
          </p:nvPr>
        </p:nvSpPr>
        <p:spPr/>
        <p:txBody>
          <a:bodyPr/>
          <a:lstStyle/>
          <a:p>
            <a:r>
              <a:rPr lang="en-CH" dirty="0"/>
              <a:t>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6F5E61-128A-A460-EFE2-68EEAF398EAB}"/>
                  </a:ext>
                </a:extLst>
              </p:cNvPr>
              <p:cNvSpPr>
                <a:spLocks noGrp="1"/>
              </p:cNvSpPr>
              <p:nvPr>
                <p:ph idx="1"/>
              </p:nvPr>
            </p:nvSpPr>
            <p:spPr/>
            <p:txBody>
              <a:bodyPr>
                <a:normAutofit fontScale="92500" lnSpcReduction="10000"/>
              </a:bodyPr>
              <a:lstStyle/>
              <a:p>
                <a:r>
                  <a:rPr lang="en-CH" dirty="0">
                    <a:solidFill>
                      <a:srgbClr val="0070C0"/>
                    </a:solidFill>
                  </a:rPr>
                  <a:t>Regression and classification trees</a:t>
                </a:r>
              </a:p>
              <a:p>
                <a:r>
                  <a:rPr lang="en-CH" dirty="0">
                    <a:solidFill>
                      <a:srgbClr val="0070C0"/>
                    </a:solidFill>
                  </a:rPr>
                  <a:t>Parameters: </a:t>
                </a:r>
              </a:p>
              <a:p>
                <a:pPr lvl="1"/>
                <a:r>
                  <a:rPr lang="en-CH" dirty="0">
                    <a:solidFill>
                      <a:srgbClr val="0070C0"/>
                    </a:solidFill>
                  </a:rPr>
                  <a:t>For each node </a:t>
                </a:r>
                <a14:m>
                  <m:oMath xmlns:m="http://schemas.openxmlformats.org/officeDocument/2006/math">
                    <m:r>
                      <a:rPr lang="fr-CH" i="1" smtClean="0">
                        <a:solidFill>
                          <a:srgbClr val="0070C0"/>
                        </a:solidFill>
                        <a:latin typeface="Cambria Math" panose="02040503050406030204" pitchFamily="18" charset="0"/>
                      </a:rPr>
                      <m:t>𝑘</m:t>
                    </m:r>
                  </m:oMath>
                </a14:m>
                <a:r>
                  <a:rPr lang="en-CH" dirty="0">
                    <a:solidFill>
                      <a:srgbClr val="0070C0"/>
                    </a:solidFill>
                  </a:rPr>
                  <a:t> we have a feature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𝐹</m:t>
                        </m:r>
                      </m:e>
                      <m:sub>
                        <m:r>
                          <a:rPr lang="fr-CH" i="1">
                            <a:solidFill>
                              <a:srgbClr val="0070C0"/>
                            </a:solidFill>
                            <a:latin typeface="Cambria Math" panose="02040503050406030204" pitchFamily="18" charset="0"/>
                          </a:rPr>
                          <m:t>𝑘</m:t>
                        </m:r>
                      </m:sub>
                    </m:sSub>
                  </m:oMath>
                </a14:m>
                <a:r>
                  <a:rPr lang="en-CH" dirty="0">
                    <a:solidFill>
                      <a:srgbClr val="0070C0"/>
                    </a:solidFill>
                  </a:rPr>
                  <a:t> and threshold </a:t>
                </a:r>
                <a14:m>
                  <m:oMath xmlns:m="http://schemas.openxmlformats.org/officeDocument/2006/math">
                    <m:sSub>
                      <m:sSubPr>
                        <m:ctrlPr>
                          <a:rPr lang="en-CH" i="1">
                            <a:solidFill>
                              <a:srgbClr val="0070C0"/>
                            </a:solidFill>
                            <a:latin typeface="Cambria Math" panose="02040503050406030204" pitchFamily="18" charset="0"/>
                          </a:rPr>
                        </m:ctrlPr>
                      </m:sSubPr>
                      <m:e>
                        <m:r>
                          <a:rPr lang="en-CH" i="1" smtClean="0">
                            <a:solidFill>
                              <a:srgbClr val="0070C0"/>
                            </a:solidFill>
                            <a:latin typeface="Cambria Math" panose="02040503050406030204" pitchFamily="18" charset="0"/>
                            <a:ea typeface="Cambria Math" panose="02040503050406030204" pitchFamily="18" charset="0"/>
                          </a:rPr>
                          <m:t>𝜃</m:t>
                        </m:r>
                      </m:e>
                      <m:sub>
                        <m:r>
                          <a:rPr lang="fr-CH" i="1">
                            <a:solidFill>
                              <a:srgbClr val="0070C0"/>
                            </a:solidFill>
                            <a:latin typeface="Cambria Math" panose="02040503050406030204" pitchFamily="18" charset="0"/>
                          </a:rPr>
                          <m:t>𝑘</m:t>
                        </m:r>
                      </m:sub>
                    </m:sSub>
                  </m:oMath>
                </a14:m>
                <a:r>
                  <a:rPr lang="en-CH" dirty="0">
                    <a:solidFill>
                      <a:srgbClr val="0070C0"/>
                    </a:solidFill>
                  </a:rPr>
                  <a:t> </a:t>
                </a:r>
              </a:p>
              <a:p>
                <a:pPr lvl="1"/>
                <a:r>
                  <a:rPr lang="en-CH" dirty="0">
                    <a:solidFill>
                      <a:srgbClr val="0070C0"/>
                    </a:solidFill>
                  </a:rPr>
                  <a:t>For each leaf node </a:t>
                </a:r>
                <a14:m>
                  <m:oMath xmlns:m="http://schemas.openxmlformats.org/officeDocument/2006/math">
                    <m:r>
                      <a:rPr lang="fr-CH" b="0" i="1" smtClean="0">
                        <a:solidFill>
                          <a:srgbClr val="0070C0"/>
                        </a:solidFill>
                        <a:latin typeface="Cambria Math" panose="02040503050406030204" pitchFamily="18" charset="0"/>
                      </a:rPr>
                      <m:t>𝑙</m:t>
                    </m:r>
                  </m:oMath>
                </a14:m>
                <a:r>
                  <a:rPr lang="en-CH" dirty="0">
                    <a:solidFill>
                      <a:srgbClr val="0070C0"/>
                    </a:solidFill>
                  </a:rPr>
                  <a:t> we have a weight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𝑤</m:t>
                        </m:r>
                      </m:e>
                      <m:sub>
                        <m:r>
                          <a:rPr lang="fr-CH" b="0" i="1" smtClean="0">
                            <a:solidFill>
                              <a:srgbClr val="0070C0"/>
                            </a:solidFill>
                            <a:latin typeface="Cambria Math" panose="02040503050406030204" pitchFamily="18" charset="0"/>
                          </a:rPr>
                          <m:t>𝑙</m:t>
                        </m:r>
                      </m:sub>
                    </m:sSub>
                  </m:oMath>
                </a14:m>
                <a:r>
                  <a:rPr lang="en-CH" dirty="0">
                    <a:solidFill>
                      <a:srgbClr val="0070C0"/>
                    </a:solidFill>
                  </a:rPr>
                  <a:t> for regression, and a class label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𝑐</m:t>
                        </m:r>
                      </m:e>
                      <m:sub>
                        <m:r>
                          <a:rPr lang="fr-CH" i="1">
                            <a:solidFill>
                              <a:srgbClr val="0070C0"/>
                            </a:solidFill>
                            <a:latin typeface="Cambria Math" panose="02040503050406030204" pitchFamily="18" charset="0"/>
                          </a:rPr>
                          <m:t>𝑙</m:t>
                        </m:r>
                      </m:sub>
                    </m:sSub>
                  </m:oMath>
                </a14:m>
                <a:r>
                  <a:rPr lang="en-CH" dirty="0">
                    <a:solidFill>
                      <a:srgbClr val="0070C0"/>
                    </a:solidFill>
                  </a:rPr>
                  <a:t> for classification</a:t>
                </a:r>
              </a:p>
              <a:p>
                <a:r>
                  <a:rPr lang="en-CH" dirty="0">
                    <a:solidFill>
                      <a:srgbClr val="0070C0"/>
                    </a:solidFill>
                  </a:rPr>
                  <a:t>The tree algorithm calculates these parameters within the .fit() method (more implementation details on </a:t>
                </a:r>
                <a:r>
                  <a:rPr lang="en-CH" dirty="0">
                    <a:solidFill>
                      <a:srgbClr val="0070C0"/>
                    </a:solidFill>
                    <a:hlinkClick r:id="rId2"/>
                  </a:rPr>
                  <a:t>sklearn</a:t>
                </a:r>
                <a:r>
                  <a:rPr lang="en-CH" dirty="0">
                    <a:solidFill>
                      <a:srgbClr val="0070C0"/>
                    </a:solidFill>
                  </a:rPr>
                  <a:t>)</a:t>
                </a:r>
              </a:p>
              <a:p>
                <a:r>
                  <a:rPr lang="en-CH" dirty="0">
                    <a:solidFill>
                      <a:srgbClr val="0070C0"/>
                    </a:solidFill>
                  </a:rPr>
                  <a:t>Tree hyperparameters add constraints to its growth:</a:t>
                </a:r>
              </a:p>
              <a:p>
                <a:pPr lvl="1"/>
                <a:r>
                  <a:rPr lang="en-GB" dirty="0">
                    <a:solidFill>
                      <a:srgbClr val="0070C0"/>
                    </a:solidFill>
                  </a:rPr>
                  <a:t>m</a:t>
                </a:r>
                <a:r>
                  <a:rPr lang="en-CH" dirty="0">
                    <a:solidFill>
                      <a:srgbClr val="0070C0"/>
                    </a:solidFill>
                  </a:rPr>
                  <a:t>ax_depth: maximal number of internal nodes before leaf</a:t>
                </a:r>
              </a:p>
              <a:p>
                <a:pPr lvl="1"/>
                <a:r>
                  <a:rPr lang="en-GB" dirty="0" err="1">
                    <a:solidFill>
                      <a:srgbClr val="0070C0"/>
                    </a:solidFill>
                  </a:rPr>
                  <a:t>max_leaf_nodes</a:t>
                </a:r>
                <a:r>
                  <a:rPr lang="en-GB" dirty="0">
                    <a:solidFill>
                      <a:srgbClr val="0070C0"/>
                    </a:solidFill>
                  </a:rPr>
                  <a:t>: maximal number of leaf nodes in the tree</a:t>
                </a:r>
                <a:endParaRPr lang="en-CH" dirty="0">
                  <a:solidFill>
                    <a:srgbClr val="0070C0"/>
                  </a:solidFill>
                </a:endParaRPr>
              </a:p>
              <a:p>
                <a:pPr lvl="1"/>
                <a:r>
                  <a:rPr lang="en-GB" dirty="0" err="1">
                    <a:solidFill>
                      <a:srgbClr val="0070C0"/>
                    </a:solidFill>
                  </a:rPr>
                  <a:t>min_samples_leaf</a:t>
                </a:r>
                <a:r>
                  <a:rPr lang="en-CH" dirty="0">
                    <a:solidFill>
                      <a:srgbClr val="0070C0"/>
                    </a:solidFill>
                  </a:rPr>
                  <a:t>: minimal number of data points in the training set within leaf</a:t>
                </a:r>
              </a:p>
              <a:p>
                <a:pPr lvl="1"/>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D06F5E61-128A-A460-EFE2-68EEAF398EAB}"/>
                  </a:ext>
                </a:extLst>
              </p:cNvPr>
              <p:cNvSpPr>
                <a:spLocks noGrp="1" noRot="1" noChangeAspect="1" noMove="1" noResize="1" noEditPoints="1" noAdjustHandles="1" noChangeArrowheads="1" noChangeShapeType="1" noTextEdit="1"/>
              </p:cNvSpPr>
              <p:nvPr>
                <p:ph idx="1"/>
              </p:nvPr>
            </p:nvSpPr>
            <p:spPr>
              <a:blipFill>
                <a:blip r:embed="rId3"/>
                <a:stretch>
                  <a:fillRect l="-965" t="-2616" r="-483" b="-2035"/>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DB3C37FC-BFD7-1A04-C362-3985E87831FC}"/>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5E7AEA2C-6864-2423-AE0F-391DFCEDF7D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743700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36D2-0391-D31B-309E-461E23F89ECC}"/>
              </a:ext>
            </a:extLst>
          </p:cNvPr>
          <p:cNvSpPr>
            <a:spLocks noGrp="1"/>
          </p:cNvSpPr>
          <p:nvPr>
            <p:ph type="title"/>
          </p:nvPr>
        </p:nvSpPr>
        <p:spPr/>
        <p:txBody>
          <a:bodyPr/>
          <a:lstStyle/>
          <a:p>
            <a:r>
              <a:rPr lang="en-CH" dirty="0"/>
              <a:t>Hyperparameter optimization</a:t>
            </a:r>
          </a:p>
        </p:txBody>
      </p:sp>
      <p:sp>
        <p:nvSpPr>
          <p:cNvPr id="3" name="Content Placeholder 2">
            <a:extLst>
              <a:ext uri="{FF2B5EF4-FFF2-40B4-BE49-F238E27FC236}">
                <a16:creationId xmlns:a16="http://schemas.microsoft.com/office/drawing/2014/main" id="{9F1E6B96-55B0-FF4D-0C42-AC72845A3589}"/>
              </a:ext>
            </a:extLst>
          </p:cNvPr>
          <p:cNvSpPr>
            <a:spLocks noGrp="1"/>
          </p:cNvSpPr>
          <p:nvPr>
            <p:ph idx="1"/>
          </p:nvPr>
        </p:nvSpPr>
        <p:spPr/>
        <p:txBody>
          <a:bodyPr>
            <a:normAutofit fontScale="92500" lnSpcReduction="20000"/>
          </a:bodyPr>
          <a:lstStyle/>
          <a:p>
            <a:r>
              <a:rPr lang="en-CH" dirty="0">
                <a:solidFill>
                  <a:srgbClr val="0070C0"/>
                </a:solidFill>
              </a:rPr>
              <a:t>Hyperparameters have grid or tree-structured configuration spaces of discrete, ordinal, and continuous variables.</a:t>
            </a:r>
          </a:p>
          <a:p>
            <a:r>
              <a:rPr lang="fr-CH" dirty="0">
                <a:solidFill>
                  <a:srgbClr val="0070C0"/>
                </a:solidFill>
              </a:rPr>
              <a:t>C</a:t>
            </a:r>
            <a:r>
              <a:rPr lang="en-CH" dirty="0">
                <a:solidFill>
                  <a:srgbClr val="0070C0"/>
                </a:solidFill>
              </a:rPr>
              <a:t>omplet</a:t>
            </a:r>
            <a:r>
              <a:rPr lang="en-GB" dirty="0">
                <a:solidFill>
                  <a:srgbClr val="0070C0"/>
                </a:solidFill>
              </a:rPr>
              <a:t>e</a:t>
            </a:r>
            <a:r>
              <a:rPr lang="en-CH" dirty="0">
                <a:solidFill>
                  <a:srgbClr val="0070C0"/>
                </a:solidFill>
              </a:rPr>
              <a:t> tree or grid searches are often too slow for large search spaces:</a:t>
            </a:r>
          </a:p>
          <a:p>
            <a:pPr lvl="1"/>
            <a:r>
              <a:rPr lang="en-CH" dirty="0">
                <a:solidFill>
                  <a:srgbClr val="0070C0"/>
                </a:solidFill>
              </a:rPr>
              <a:t>Random searches</a:t>
            </a:r>
          </a:p>
          <a:p>
            <a:pPr lvl="1"/>
            <a:r>
              <a:rPr lang="en-CH" dirty="0">
                <a:solidFill>
                  <a:srgbClr val="0070C0"/>
                </a:solidFill>
              </a:rPr>
              <a:t>Clever algorithms that suggest which parameter combination to test in the next step based on previous results.</a:t>
            </a:r>
          </a:p>
          <a:p>
            <a:r>
              <a:rPr lang="en-CH" dirty="0">
                <a:solidFill>
                  <a:srgbClr val="0070C0"/>
                </a:solidFill>
              </a:rPr>
              <a:t>Hyperopt (</a:t>
            </a:r>
            <a:r>
              <a:rPr lang="en-CH" dirty="0">
                <a:solidFill>
                  <a:srgbClr val="0070C0"/>
                </a:solidFill>
                <a:hlinkClick r:id="rId2"/>
              </a:rPr>
              <a:t>Bergstra et al. Neurips 2011</a:t>
            </a:r>
            <a:r>
              <a:rPr lang="en-CH" dirty="0">
                <a:solidFill>
                  <a:srgbClr val="0070C0"/>
                </a:solidFill>
              </a:rPr>
              <a:t>) implements both strategies. It is open-source and available on </a:t>
            </a:r>
            <a:r>
              <a:rPr lang="en-GB" dirty="0">
                <a:solidFill>
                  <a:srgbClr val="0070C0"/>
                </a:solidFill>
                <a:hlinkClick r:id="rId3"/>
              </a:rPr>
              <a:t>https://github.com/hyperopt/hyperopt</a:t>
            </a:r>
            <a:r>
              <a:rPr lang="en-GB" dirty="0">
                <a:solidFill>
                  <a:srgbClr val="0070C0"/>
                </a:solidFill>
              </a:rPr>
              <a:t>.</a:t>
            </a:r>
          </a:p>
          <a:p>
            <a:r>
              <a:rPr lang="en-GB" dirty="0">
                <a:solidFill>
                  <a:srgbClr val="0070C0"/>
                </a:solidFill>
              </a:rPr>
              <a:t>Other tools are </a:t>
            </a:r>
            <a:r>
              <a:rPr lang="en-GB" dirty="0">
                <a:solidFill>
                  <a:srgbClr val="0070C0"/>
                </a:solidFill>
                <a:hlinkClick r:id="rId4"/>
              </a:rPr>
              <a:t>Hypermax</a:t>
            </a:r>
            <a:r>
              <a:rPr lang="en-GB" dirty="0">
                <a:solidFill>
                  <a:srgbClr val="0070C0"/>
                </a:solidFill>
              </a:rPr>
              <a:t> (tree </a:t>
            </a:r>
            <a:r>
              <a:rPr lang="en-GB" dirty="0" err="1">
                <a:solidFill>
                  <a:srgbClr val="0070C0"/>
                </a:solidFill>
              </a:rPr>
              <a:t>parzen</a:t>
            </a:r>
            <a:r>
              <a:rPr lang="en-GB" dirty="0">
                <a:solidFill>
                  <a:srgbClr val="0070C0"/>
                </a:solidFill>
              </a:rPr>
              <a:t> estimator), </a:t>
            </a:r>
            <a:r>
              <a:rPr lang="en-GB" dirty="0">
                <a:solidFill>
                  <a:srgbClr val="0070C0"/>
                </a:solidFill>
                <a:hlinkClick r:id="rId5"/>
              </a:rPr>
              <a:t>Scikit-Optimizer</a:t>
            </a:r>
            <a:r>
              <a:rPr lang="en-GB" dirty="0">
                <a:solidFill>
                  <a:srgbClr val="0070C0"/>
                </a:solidFill>
              </a:rPr>
              <a:t> (</a:t>
            </a:r>
            <a:r>
              <a:rPr lang="en-GB" dirty="0" err="1">
                <a:solidFill>
                  <a:srgbClr val="0070C0"/>
                </a:solidFill>
              </a:rPr>
              <a:t>skopt</a:t>
            </a:r>
            <a:r>
              <a:rPr lang="en-GB" dirty="0">
                <a:solidFill>
                  <a:srgbClr val="0070C0"/>
                </a:solidFill>
              </a:rPr>
              <a:t>) (Bayesian), </a:t>
            </a:r>
            <a:r>
              <a:rPr lang="en-GB" dirty="0">
                <a:solidFill>
                  <a:srgbClr val="0070C0"/>
                </a:solidFill>
                <a:hlinkClick r:id="rId6"/>
              </a:rPr>
              <a:t>Spearmint</a:t>
            </a:r>
            <a:r>
              <a:rPr lang="en-GB" dirty="0">
                <a:solidFill>
                  <a:srgbClr val="0070C0"/>
                </a:solidFill>
              </a:rPr>
              <a:t> (Bayesian), </a:t>
            </a:r>
            <a:r>
              <a:rPr lang="en-GB" dirty="0">
                <a:solidFill>
                  <a:srgbClr val="0070C0"/>
                </a:solidFill>
                <a:hlinkClick r:id="rId7"/>
              </a:rPr>
              <a:t>Hyperband</a:t>
            </a:r>
            <a:r>
              <a:rPr lang="en-GB" dirty="0">
                <a:solidFill>
                  <a:srgbClr val="0070C0"/>
                </a:solidFill>
              </a:rPr>
              <a:t> (fast random armed bandit), </a:t>
            </a:r>
            <a:r>
              <a:rPr lang="en-GB" dirty="0">
                <a:solidFill>
                  <a:srgbClr val="0070C0"/>
                </a:solidFill>
                <a:hlinkClick r:id="rId8"/>
              </a:rPr>
              <a:t>Optuna</a:t>
            </a:r>
            <a:r>
              <a:rPr lang="en-GB" dirty="0">
                <a:solidFill>
                  <a:srgbClr val="0070C0"/>
                </a:solidFill>
              </a:rPr>
              <a:t> (dynamic search space, pruning, easy API), …</a:t>
            </a:r>
            <a:endParaRPr lang="en-CH" dirty="0">
              <a:solidFill>
                <a:srgbClr val="0070C0"/>
              </a:solidFill>
            </a:endParaRPr>
          </a:p>
        </p:txBody>
      </p:sp>
      <p:pic>
        <p:nvPicPr>
          <p:cNvPr id="4" name="Picture 3">
            <a:extLst>
              <a:ext uri="{FF2B5EF4-FFF2-40B4-BE49-F238E27FC236}">
                <a16:creationId xmlns:a16="http://schemas.microsoft.com/office/drawing/2014/main" id="{359695BD-480B-5C21-4657-0EA7E048CB5D}"/>
              </a:ext>
            </a:extLst>
          </p:cNvPr>
          <p:cNvPicPr>
            <a:picLocks noChangeAspect="1"/>
          </p:cNvPicPr>
          <p:nvPr/>
        </p:nvPicPr>
        <p:blipFill>
          <a:blip r:embed="rId9"/>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C9C7451E-D47E-D4ED-FA68-BDBE180FDD23}"/>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484730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3202-D22C-2160-B739-78AB219B302D}"/>
              </a:ext>
            </a:extLst>
          </p:cNvPr>
          <p:cNvSpPr>
            <a:spLocks noGrp="1"/>
          </p:cNvSpPr>
          <p:nvPr>
            <p:ph type="title"/>
          </p:nvPr>
        </p:nvSpPr>
        <p:spPr/>
        <p:txBody>
          <a:bodyPr/>
          <a:lstStyle/>
          <a:p>
            <a:r>
              <a:rPr lang="en-CH" dirty="0"/>
              <a:t>Hyperopt</a:t>
            </a:r>
          </a:p>
        </p:txBody>
      </p:sp>
      <p:sp>
        <p:nvSpPr>
          <p:cNvPr id="3" name="Content Placeholder 2">
            <a:extLst>
              <a:ext uri="{FF2B5EF4-FFF2-40B4-BE49-F238E27FC236}">
                <a16:creationId xmlns:a16="http://schemas.microsoft.com/office/drawing/2014/main" id="{DD4802DF-62C3-E96A-EAAC-96B1823A95F3}"/>
              </a:ext>
            </a:extLst>
          </p:cNvPr>
          <p:cNvSpPr>
            <a:spLocks noGrp="1"/>
          </p:cNvSpPr>
          <p:nvPr>
            <p:ph idx="1"/>
          </p:nvPr>
        </p:nvSpPr>
        <p:spPr/>
        <p:txBody>
          <a:bodyPr/>
          <a:lstStyle/>
          <a:p>
            <a:r>
              <a:rPr lang="en-CH" dirty="0">
                <a:solidFill>
                  <a:srgbClr val="0070C0"/>
                </a:solidFill>
              </a:rPr>
              <a:t>Random algorithms find optimal solutions faster and more accurately than grid searches (</a:t>
            </a:r>
            <a:r>
              <a:rPr lang="en-CH" dirty="0">
                <a:solidFill>
                  <a:srgbClr val="0070C0"/>
                </a:solidFill>
                <a:hlinkClick r:id="rId2"/>
              </a:rPr>
              <a:t>Bergstra &amp; Bengio, J. Mach. Learn. Res., 2012</a:t>
            </a:r>
            <a:r>
              <a:rPr lang="en-CH" dirty="0">
                <a:solidFill>
                  <a:srgbClr val="0070C0"/>
                </a:solidFill>
              </a:rPr>
              <a:t>)</a:t>
            </a:r>
          </a:p>
          <a:p>
            <a:r>
              <a:rPr lang="en-CH" dirty="0">
                <a:solidFill>
                  <a:srgbClr val="0070C0"/>
                </a:solidFill>
              </a:rPr>
              <a:t>Therefore Hyperopt implements a random search algorithm.</a:t>
            </a:r>
          </a:p>
          <a:p>
            <a:r>
              <a:rPr lang="en-GB" dirty="0" err="1">
                <a:solidFill>
                  <a:srgbClr val="0070C0"/>
                </a:solidFill>
              </a:rPr>
              <a:t>Hyperopt</a:t>
            </a:r>
            <a:r>
              <a:rPr lang="en-GB" dirty="0">
                <a:solidFill>
                  <a:srgbClr val="0070C0"/>
                </a:solidFill>
              </a:rPr>
              <a:t> also offers</a:t>
            </a:r>
            <a:r>
              <a:rPr lang="en-CH" dirty="0">
                <a:solidFill>
                  <a:srgbClr val="0070C0"/>
                </a:solidFill>
              </a:rPr>
              <a:t> three model-based search algorithms:</a:t>
            </a:r>
          </a:p>
          <a:p>
            <a:pPr lvl="1"/>
            <a:r>
              <a:rPr lang="en-CH" dirty="0">
                <a:solidFill>
                  <a:srgbClr val="0070C0"/>
                </a:solidFill>
              </a:rPr>
              <a:t>Gaussian process approach (GP)</a:t>
            </a:r>
          </a:p>
          <a:p>
            <a:pPr lvl="1"/>
            <a:r>
              <a:rPr lang="en-CH" dirty="0">
                <a:solidFill>
                  <a:srgbClr val="0070C0"/>
                </a:solidFill>
              </a:rPr>
              <a:t>Tree-str</a:t>
            </a:r>
            <a:r>
              <a:rPr lang="en-GB" dirty="0">
                <a:solidFill>
                  <a:srgbClr val="0070C0"/>
                </a:solidFill>
              </a:rPr>
              <a:t>u</a:t>
            </a:r>
            <a:r>
              <a:rPr lang="en-CH" dirty="0">
                <a:solidFill>
                  <a:srgbClr val="0070C0"/>
                </a:solidFill>
              </a:rPr>
              <a:t>ctured Parzen window approach (TPE)</a:t>
            </a:r>
          </a:p>
          <a:p>
            <a:pPr lvl="1"/>
            <a:r>
              <a:rPr lang="en-CH" dirty="0">
                <a:solidFill>
                  <a:srgbClr val="0070C0"/>
                </a:solidFill>
              </a:rPr>
              <a:t>Random</a:t>
            </a:r>
          </a:p>
        </p:txBody>
      </p:sp>
      <p:pic>
        <p:nvPicPr>
          <p:cNvPr id="4" name="Picture 3">
            <a:extLst>
              <a:ext uri="{FF2B5EF4-FFF2-40B4-BE49-F238E27FC236}">
                <a16:creationId xmlns:a16="http://schemas.microsoft.com/office/drawing/2014/main" id="{220D15C6-C627-AE58-DB92-3390F856B2C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09CEF3D-67AD-D8A3-BC64-414A7EF763B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51700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p:txBody>
          <a:bodyPr/>
          <a:lstStyle/>
          <a:p>
            <a:r>
              <a:rPr lang="en-CH" dirty="0"/>
              <a:t>Hyperopt’s model-based algorithm</a:t>
            </a:r>
          </a:p>
        </p:txBody>
      </p:sp>
      <p:pic>
        <p:nvPicPr>
          <p:cNvPr id="5" name="Picture 4">
            <a:extLst>
              <a:ext uri="{FF2B5EF4-FFF2-40B4-BE49-F238E27FC236}">
                <a16:creationId xmlns:a16="http://schemas.microsoft.com/office/drawing/2014/main" id="{0717692D-FD6B-1BAC-985F-EF7B4DAA1DC8}"/>
              </a:ext>
            </a:extLst>
          </p:cNvPr>
          <p:cNvPicPr>
            <a:picLocks noChangeAspect="1"/>
          </p:cNvPicPr>
          <p:nvPr/>
        </p:nvPicPr>
        <p:blipFill>
          <a:blip r:embed="rId3"/>
          <a:stretch>
            <a:fillRect/>
          </a:stretch>
        </p:blipFill>
        <p:spPr>
          <a:xfrm>
            <a:off x="1243145" y="1690688"/>
            <a:ext cx="9917860" cy="368188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32C71C-10D4-CFC1-B139-22F05ED0C82A}"/>
                  </a:ext>
                </a:extLst>
              </p:cNvPr>
              <p:cNvSpPr txBox="1"/>
              <p:nvPr/>
            </p:nvSpPr>
            <p:spPr>
              <a:xfrm>
                <a:off x="1659368" y="5569625"/>
                <a:ext cx="5871992" cy="68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solidFill>
                            <a:srgbClr val="0070C0"/>
                          </a:solidFill>
                          <a:latin typeface="Cambria Math" panose="02040503050406030204" pitchFamily="18" charset="0"/>
                        </a:rPr>
                        <m:t>𝑆</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r>
                            <a:rPr lang="fr-CH" sz="2000" b="0" i="1" smtClean="0">
                              <a:solidFill>
                                <a:srgbClr val="0070C0"/>
                              </a:solidFill>
                              <a:latin typeface="Cambria Math" panose="02040503050406030204" pitchFamily="18" charset="0"/>
                            </a:rPr>
                            <m:t>, </m:t>
                          </m:r>
                          <m:r>
                            <a:rPr lang="fr-CH" sz="2000" b="0" i="1" smtClean="0">
                              <a:solidFill>
                                <a:srgbClr val="0070C0"/>
                              </a:solidFill>
                              <a:latin typeface="Cambria Math" panose="02040503050406030204" pitchFamily="18" charset="0"/>
                            </a:rPr>
                            <m:t>𝑀</m:t>
                          </m:r>
                        </m:e>
                      </m:d>
                      <m:r>
                        <a:rPr lang="fr-CH" sz="2000" b="0" i="1" smtClean="0">
                          <a:solidFill>
                            <a:srgbClr val="0070C0"/>
                          </a:solidFill>
                          <a:latin typeface="Cambria Math" panose="02040503050406030204" pitchFamily="18" charset="0"/>
                        </a:rPr>
                        <m:t>=</m:t>
                      </m:r>
                      <m:sSub>
                        <m:sSubPr>
                          <m:ctrlPr>
                            <a:rPr lang="fr-CH" sz="2000" b="0" i="1" smtClean="0">
                              <a:solidFill>
                                <a:srgbClr val="0070C0"/>
                              </a:solidFill>
                              <a:latin typeface="Cambria Math" panose="02040503050406030204" pitchFamily="18" charset="0"/>
                            </a:rPr>
                          </m:ctrlPr>
                        </m:sSubPr>
                        <m:e>
                          <m:r>
                            <a:rPr lang="fr-CH" sz="2000" b="0" i="1" smtClean="0">
                              <a:solidFill>
                                <a:srgbClr val="0070C0"/>
                              </a:solidFill>
                              <a:latin typeface="Cambria Math" panose="02040503050406030204" pitchFamily="18" charset="0"/>
                            </a:rPr>
                            <m:t>𝐸𝐼</m:t>
                          </m:r>
                        </m:e>
                        <m:sub>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sub>
                      </m:sSub>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m:t>
                      </m:r>
                      <m:nary>
                        <m:naryPr>
                          <m:ctrlPr>
                            <a:rPr lang="fr-CH" sz="2000" b="0" i="1" smtClean="0">
                              <a:solidFill>
                                <a:srgbClr val="0070C0"/>
                              </a:solidFill>
                              <a:latin typeface="Cambria Math" panose="02040503050406030204" pitchFamily="18" charset="0"/>
                            </a:rPr>
                          </m:ctrlPr>
                        </m:naryPr>
                        <m:sub>
                          <m:r>
                            <m:rPr>
                              <m:brk m:alnAt="23"/>
                            </m:rPr>
                            <a:rPr lang="fr-CH" sz="2000" b="0" i="1" smtClean="0">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m:t>
                          </m:r>
                        </m:sup>
                        <m:e>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max</m:t>
                                  </m:r>
                                </m:e>
                                <m:lim>
                                  <m:r>
                                    <a:rPr lang="fr-CH" sz="2000" b="0" i="1" smtClean="0">
                                      <a:solidFill>
                                        <a:srgbClr val="0070C0"/>
                                      </a:solidFill>
                                      <a:latin typeface="Cambria Math" panose="02040503050406030204" pitchFamily="18" charset="0"/>
                                    </a:rPr>
                                    <m:t> </m:t>
                                  </m:r>
                                </m:lim>
                              </m:limLow>
                            </m:fName>
                            <m:e>
                              <m:d>
                                <m:dPr>
                                  <m:ctrlPr>
                                    <a:rPr lang="fr-CH" sz="2000" b="0" i="1" smtClean="0">
                                      <a:solidFill>
                                        <a:srgbClr val="0070C0"/>
                                      </a:solidFill>
                                      <a:latin typeface="Cambria Math" panose="02040503050406030204" pitchFamily="18" charset="0"/>
                                    </a:rPr>
                                  </m:ctrlPr>
                                </m:dPr>
                                <m:e>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rPr>
                                    <m:t>𝑦</m:t>
                                  </m:r>
                                  <m:r>
                                    <a:rPr lang="fr-CH" sz="2000" b="0" i="1" smtClean="0">
                                      <a:solidFill>
                                        <a:srgbClr val="0070C0"/>
                                      </a:solidFill>
                                      <a:latin typeface="Cambria Math" panose="02040503050406030204" pitchFamily="18" charset="0"/>
                                    </a:rPr>
                                    <m:t>,0</m:t>
                                  </m:r>
                                </m:e>
                              </m:d>
                              <m:sSub>
                                <m:sSubPr>
                                  <m:ctrlPr>
                                    <a:rPr lang="fr-CH" sz="2000" b="0" i="1" smtClean="0">
                                      <a:solidFill>
                                        <a:srgbClr val="FF0000"/>
                                      </a:solidFill>
                                      <a:latin typeface="Cambria Math" panose="02040503050406030204" pitchFamily="18" charset="0"/>
                                    </a:rPr>
                                  </m:ctrlPr>
                                </m:sSubPr>
                                <m:e>
                                  <m:r>
                                    <a:rPr lang="fr-CH" sz="2000" b="0" i="1" smtClean="0">
                                      <a:solidFill>
                                        <a:srgbClr val="FF0000"/>
                                      </a:solidFill>
                                      <a:latin typeface="Cambria Math" panose="02040503050406030204" pitchFamily="18" charset="0"/>
                                    </a:rPr>
                                    <m:t>𝑝</m:t>
                                  </m:r>
                                </m:e>
                                <m:sub>
                                  <m:r>
                                    <a:rPr lang="fr-CH" sz="2000" b="0" i="1" smtClean="0">
                                      <a:solidFill>
                                        <a:srgbClr val="FF0000"/>
                                      </a:solidFill>
                                      <a:latin typeface="Cambria Math" panose="02040503050406030204" pitchFamily="18" charset="0"/>
                                    </a:rPr>
                                    <m:t>𝑀</m:t>
                                  </m:r>
                                </m:sub>
                              </m:sSub>
                              <m:d>
                                <m:dPr>
                                  <m:ctrlPr>
                                    <a:rPr lang="fr-CH" sz="2000" b="0" i="1" smtClean="0">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𝑦</m:t>
                                  </m:r>
                                </m:e>
                                <m:e>
                                  <m:r>
                                    <a:rPr lang="fr-CH" sz="2000" b="0" i="1" smtClean="0">
                                      <a:solidFill>
                                        <a:srgbClr val="FF000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𝑑𝑦</m:t>
                              </m:r>
                            </m:e>
                          </m:func>
                        </m:e>
                      </m:nary>
                    </m:oMath>
                  </m:oMathPara>
                </a14:m>
                <a:endParaRPr lang="en-CH" sz="2000" dirty="0"/>
              </a:p>
            </p:txBody>
          </p:sp>
        </mc:Choice>
        <mc:Fallback xmlns="">
          <p:sp>
            <p:nvSpPr>
              <p:cNvPr id="7" name="TextBox 6">
                <a:extLst>
                  <a:ext uri="{FF2B5EF4-FFF2-40B4-BE49-F238E27FC236}">
                    <a16:creationId xmlns:a16="http://schemas.microsoft.com/office/drawing/2014/main" id="{2032C71C-10D4-CFC1-B139-22F05ED0C82A}"/>
                  </a:ext>
                </a:extLst>
              </p:cNvPr>
              <p:cNvSpPr txBox="1">
                <a:spLocks noRot="1" noChangeAspect="1" noMove="1" noResize="1" noEditPoints="1" noAdjustHandles="1" noChangeArrowheads="1" noChangeShapeType="1" noTextEdit="1"/>
              </p:cNvSpPr>
              <p:nvPr/>
            </p:nvSpPr>
            <p:spPr>
              <a:xfrm>
                <a:off x="1659368" y="5569625"/>
                <a:ext cx="5871992" cy="680379"/>
              </a:xfrm>
              <a:prstGeom prst="rect">
                <a:avLst/>
              </a:prstGeom>
              <a:blipFill>
                <a:blip r:embed="rId4"/>
                <a:stretch>
                  <a:fillRect t="-181818" r="-216" b="-26727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2B9000-6076-20EA-A002-A3246E25BF9B}"/>
                  </a:ext>
                </a:extLst>
              </p:cNvPr>
              <p:cNvSpPr txBox="1"/>
              <p:nvPr/>
            </p:nvSpPr>
            <p:spPr>
              <a:xfrm>
                <a:off x="6096000" y="6354375"/>
                <a:ext cx="50412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rPr>
                        <m:t>𝐸𝐼</m:t>
                      </m:r>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Expected</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improvement</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of</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hyperscore</m:t>
                      </m:r>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values</m:t>
                      </m:r>
                      <m:r>
                        <a:rPr lang="fr-CH" b="0" i="1" smtClean="0">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𝑥</m:t>
                      </m:r>
                    </m:oMath>
                  </m:oMathPara>
                </a14:m>
                <a:endParaRPr lang="en-CH" dirty="0">
                  <a:solidFill>
                    <a:srgbClr val="0070C0"/>
                  </a:solidFill>
                </a:endParaRPr>
              </a:p>
            </p:txBody>
          </p:sp>
        </mc:Choice>
        <mc:Fallback xmlns="">
          <p:sp>
            <p:nvSpPr>
              <p:cNvPr id="8" name="TextBox 7">
                <a:extLst>
                  <a:ext uri="{FF2B5EF4-FFF2-40B4-BE49-F238E27FC236}">
                    <a16:creationId xmlns:a16="http://schemas.microsoft.com/office/drawing/2014/main" id="{272B9000-6076-20EA-A002-A3246E25BF9B}"/>
                  </a:ext>
                </a:extLst>
              </p:cNvPr>
              <p:cNvSpPr txBox="1">
                <a:spLocks noRot="1" noChangeAspect="1" noMove="1" noResize="1" noEditPoints="1" noAdjustHandles="1" noChangeArrowheads="1" noChangeShapeType="1" noTextEdit="1"/>
              </p:cNvSpPr>
              <p:nvPr/>
            </p:nvSpPr>
            <p:spPr>
              <a:xfrm>
                <a:off x="6096000" y="6354375"/>
                <a:ext cx="5041252" cy="276999"/>
              </a:xfrm>
              <a:prstGeom prst="rect">
                <a:avLst/>
              </a:prstGeom>
              <a:blipFill>
                <a:blip r:embed="rId5"/>
                <a:stretch>
                  <a:fillRect t="-8696" b="-34783"/>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4A1D6345-BFC1-D29A-960B-675357C2FBF2}"/>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193BB87E-D48D-877C-4DBD-FF7D6A489328}"/>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23662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551761" y="96720"/>
            <a:ext cx="10515600" cy="1325563"/>
          </a:xfrm>
        </p:spPr>
        <p:txBody>
          <a:bodyPr/>
          <a:lstStyle/>
          <a:p>
            <a:r>
              <a:rPr lang="en-CH" dirty="0"/>
              <a:t>Hyperopt’s GP algorithm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32C71C-10D4-CFC1-B139-22F05ED0C82A}"/>
                  </a:ext>
                </a:extLst>
              </p:cNvPr>
              <p:cNvSpPr txBox="1"/>
              <p:nvPr/>
            </p:nvSpPr>
            <p:spPr>
              <a:xfrm>
                <a:off x="1538183" y="1690688"/>
                <a:ext cx="8873263" cy="68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solidFill>
                            <a:srgbClr val="0070C0"/>
                          </a:solidFill>
                          <a:latin typeface="Cambria Math" panose="02040503050406030204" pitchFamily="18" charset="0"/>
                        </a:rPr>
                        <m:t>𝑆</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r>
                            <a:rPr lang="fr-CH" sz="2000" b="0" i="1" smtClean="0">
                              <a:solidFill>
                                <a:srgbClr val="0070C0"/>
                              </a:solidFill>
                              <a:latin typeface="Cambria Math" panose="02040503050406030204" pitchFamily="18" charset="0"/>
                            </a:rPr>
                            <m:t>, </m:t>
                          </m:r>
                          <m:r>
                            <a:rPr lang="fr-CH" sz="2000" b="0" i="1" smtClean="0">
                              <a:solidFill>
                                <a:srgbClr val="0070C0"/>
                              </a:solidFill>
                              <a:latin typeface="Cambria Math" panose="02040503050406030204" pitchFamily="18" charset="0"/>
                            </a:rPr>
                            <m:t>𝑀</m:t>
                          </m:r>
                        </m:e>
                      </m:d>
                      <m:r>
                        <a:rPr lang="fr-CH" sz="2000" b="0" i="1" smtClean="0">
                          <a:solidFill>
                            <a:srgbClr val="0070C0"/>
                          </a:solidFill>
                          <a:latin typeface="Cambria Math" panose="02040503050406030204" pitchFamily="18" charset="0"/>
                        </a:rPr>
                        <m:t>=</m:t>
                      </m:r>
                      <m:sSub>
                        <m:sSubPr>
                          <m:ctrlPr>
                            <a:rPr lang="fr-CH" sz="2000" b="0" i="1" smtClean="0">
                              <a:solidFill>
                                <a:srgbClr val="0070C0"/>
                              </a:solidFill>
                              <a:latin typeface="Cambria Math" panose="02040503050406030204" pitchFamily="18" charset="0"/>
                            </a:rPr>
                          </m:ctrlPr>
                        </m:sSubPr>
                        <m:e>
                          <m:r>
                            <a:rPr lang="fr-CH" sz="2000" b="0" i="1" smtClean="0">
                              <a:solidFill>
                                <a:srgbClr val="0070C0"/>
                              </a:solidFill>
                              <a:latin typeface="Cambria Math" panose="02040503050406030204" pitchFamily="18" charset="0"/>
                            </a:rPr>
                            <m:t>𝐸𝐼</m:t>
                          </m:r>
                        </m:e>
                        <m:sub>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sub>
                      </m:sSub>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m:t>
                      </m:r>
                      <m:nary>
                        <m:naryPr>
                          <m:ctrlPr>
                            <a:rPr lang="fr-CH" sz="2000" b="0" i="1" smtClean="0">
                              <a:solidFill>
                                <a:srgbClr val="0070C0"/>
                              </a:solidFill>
                              <a:latin typeface="Cambria Math" panose="02040503050406030204" pitchFamily="18" charset="0"/>
                            </a:rPr>
                          </m:ctrlPr>
                        </m:naryPr>
                        <m:sub>
                          <m:r>
                            <m:rPr>
                              <m:brk m:alnAt="23"/>
                            </m:rPr>
                            <a:rPr lang="fr-CH" sz="2000" b="0" i="1" smtClean="0">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m:t>
                          </m:r>
                        </m:sup>
                        <m:e>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max</m:t>
                                  </m:r>
                                </m:e>
                                <m:lim>
                                  <m:r>
                                    <a:rPr lang="fr-CH" sz="2000" b="0" i="1" smtClean="0">
                                      <a:solidFill>
                                        <a:srgbClr val="0070C0"/>
                                      </a:solidFill>
                                      <a:latin typeface="Cambria Math" panose="02040503050406030204" pitchFamily="18" charset="0"/>
                                    </a:rPr>
                                    <m:t> </m:t>
                                  </m:r>
                                </m:lim>
                              </m:limLow>
                            </m:fName>
                            <m:e>
                              <m:d>
                                <m:dPr>
                                  <m:ctrlPr>
                                    <a:rPr lang="fr-CH" sz="2000" b="0" i="1" smtClean="0">
                                      <a:solidFill>
                                        <a:srgbClr val="0070C0"/>
                                      </a:solidFill>
                                      <a:latin typeface="Cambria Math" panose="02040503050406030204" pitchFamily="18" charset="0"/>
                                    </a:rPr>
                                  </m:ctrlPr>
                                </m:dPr>
                                <m:e>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rPr>
                                    <m:t>𝑦</m:t>
                                  </m:r>
                                  <m:r>
                                    <a:rPr lang="fr-CH" sz="2000" b="0" i="1" smtClean="0">
                                      <a:solidFill>
                                        <a:srgbClr val="0070C0"/>
                                      </a:solidFill>
                                      <a:latin typeface="Cambria Math" panose="02040503050406030204" pitchFamily="18" charset="0"/>
                                    </a:rPr>
                                    <m:t>,0</m:t>
                                  </m:r>
                                </m:e>
                              </m:d>
                              <m:sSub>
                                <m:sSubPr>
                                  <m:ctrlPr>
                                    <a:rPr lang="fr-CH" sz="2000" b="0" i="1" smtClean="0">
                                      <a:solidFill>
                                        <a:srgbClr val="FF0000"/>
                                      </a:solidFill>
                                      <a:latin typeface="Cambria Math" panose="02040503050406030204" pitchFamily="18" charset="0"/>
                                    </a:rPr>
                                  </m:ctrlPr>
                                </m:sSubPr>
                                <m:e>
                                  <m:r>
                                    <a:rPr lang="fr-CH" sz="2000" b="0" i="1" smtClean="0">
                                      <a:solidFill>
                                        <a:srgbClr val="FF0000"/>
                                      </a:solidFill>
                                      <a:latin typeface="Cambria Math" panose="02040503050406030204" pitchFamily="18" charset="0"/>
                                    </a:rPr>
                                    <m:t>𝑝</m:t>
                                  </m:r>
                                </m:e>
                                <m:sub>
                                  <m:r>
                                    <a:rPr lang="fr-CH" sz="2000" b="0" i="1" smtClean="0">
                                      <a:solidFill>
                                        <a:srgbClr val="FF0000"/>
                                      </a:solidFill>
                                      <a:latin typeface="Cambria Math" panose="02040503050406030204" pitchFamily="18" charset="0"/>
                                    </a:rPr>
                                    <m:t>𝑀</m:t>
                                  </m:r>
                                </m:sub>
                              </m:sSub>
                              <m:d>
                                <m:dPr>
                                  <m:ctrlPr>
                                    <a:rPr lang="fr-CH" sz="2000" b="0" i="1" smtClean="0">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𝑦</m:t>
                                  </m:r>
                                </m:e>
                                <m:e>
                                  <m:r>
                                    <a:rPr lang="fr-CH" sz="2000" b="0" i="1" smtClean="0">
                                      <a:solidFill>
                                        <a:srgbClr val="FF000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𝑑𝑦</m:t>
                              </m:r>
                            </m:e>
                          </m:func>
                        </m:e>
                      </m:nary>
                      <m:r>
                        <a:rPr lang="fr-CH" sz="2000" b="0" i="1" smtClean="0">
                          <a:solidFill>
                            <a:srgbClr val="0070C0"/>
                          </a:solidFill>
                          <a:latin typeface="Cambria Math" panose="02040503050406030204" pitchFamily="18" charset="0"/>
                        </a:rPr>
                        <m:t>;</m:t>
                      </m:r>
                      <m:sSup>
                        <m:sSupPr>
                          <m:ctrlPr>
                            <a:rPr lang="fr-CH" sz="2000" i="1">
                              <a:solidFill>
                                <a:srgbClr val="0070C0"/>
                              </a:solidFill>
                              <a:latin typeface="Cambria Math" panose="02040503050406030204" pitchFamily="18" charset="0"/>
                            </a:rPr>
                          </m:ctrlPr>
                        </m:sSupPr>
                        <m:e>
                          <m:r>
                            <a:rPr lang="fr-CH" sz="2000" i="1">
                              <a:solidFill>
                                <a:srgbClr val="0070C0"/>
                              </a:solidFill>
                              <a:latin typeface="Cambria Math" panose="02040503050406030204" pitchFamily="18" charset="0"/>
                            </a:rPr>
                            <m:t>𝑦</m:t>
                          </m:r>
                        </m:e>
                        <m:sup>
                          <m:r>
                            <a:rPr lang="fr-CH" sz="2000" i="1">
                              <a:solidFill>
                                <a:srgbClr val="0070C0"/>
                              </a:solidFill>
                              <a:latin typeface="Cambria Math" panose="02040503050406030204" pitchFamily="18" charset="0"/>
                            </a:rPr>
                            <m:t>∗</m:t>
                          </m:r>
                        </m:sup>
                      </m:sSup>
                      <m:r>
                        <a:rPr lang="fr-CH" sz="2000" b="0" i="0" smtClean="0">
                          <a:solidFill>
                            <a:srgbClr val="0070C0"/>
                          </a:solidFill>
                          <a:latin typeface="Cambria Math" panose="02040503050406030204" pitchFamily="18" charset="0"/>
                        </a:rPr>
                        <m:t>=</m:t>
                      </m:r>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min</m:t>
                              </m:r>
                            </m:e>
                            <m:lim>
                              <m:r>
                                <a:rPr lang="fr-CH" sz="2000" b="0" i="1" smtClean="0">
                                  <a:solidFill>
                                    <a:srgbClr val="0070C0"/>
                                  </a:solidFill>
                                  <a:latin typeface="Cambria Math" panose="02040503050406030204" pitchFamily="18" charset="0"/>
                                </a:rPr>
                                <m:t> </m:t>
                              </m:r>
                            </m:lim>
                          </m:limLow>
                        </m:fName>
                        <m:e>
                          <m:d>
                            <m:dPr>
                              <m:begChr m:val="{"/>
                              <m:endChr m:val="}"/>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𝑓</m:t>
                              </m:r>
                              <m:d>
                                <m:dPr>
                                  <m:ctrlPr>
                                    <a:rPr lang="fr-CH" sz="2000" b="0" i="1" smtClean="0">
                                      <a:solidFill>
                                        <a:srgbClr val="0070C0"/>
                                      </a:solidFill>
                                      <a:latin typeface="Cambria Math" panose="02040503050406030204" pitchFamily="18" charset="0"/>
                                    </a:rPr>
                                  </m:ctrlPr>
                                </m:dPr>
                                <m:e>
                                  <m:sSub>
                                    <m:sSubPr>
                                      <m:ctrlPr>
                                        <a:rPr lang="fr-CH" sz="2000" b="0" i="1" smtClean="0">
                                          <a:solidFill>
                                            <a:srgbClr val="0070C0"/>
                                          </a:solidFill>
                                          <a:latin typeface="Cambria Math" panose="02040503050406030204" pitchFamily="18" charset="0"/>
                                        </a:rPr>
                                      </m:ctrlPr>
                                    </m:sSubPr>
                                    <m:e>
                                      <m:r>
                                        <a:rPr lang="fr-CH" sz="2000" b="1" i="1" smtClean="0">
                                          <a:solidFill>
                                            <a:srgbClr val="0070C0"/>
                                          </a:solidFill>
                                          <a:latin typeface="Cambria Math" panose="02040503050406030204" pitchFamily="18" charset="0"/>
                                        </a:rPr>
                                        <m:t>𝒙</m:t>
                                      </m:r>
                                    </m:e>
                                    <m:sub>
                                      <m:r>
                                        <a:rPr lang="fr-CH" sz="2000" b="0" i="1" smtClean="0">
                                          <a:solidFill>
                                            <a:srgbClr val="0070C0"/>
                                          </a:solidFill>
                                          <a:latin typeface="Cambria Math" panose="02040503050406030204" pitchFamily="18" charset="0"/>
                                        </a:rPr>
                                        <m:t>𝑖</m:t>
                                      </m:r>
                                    </m:sub>
                                  </m:sSub>
                                </m:e>
                              </m:d>
                              <m:r>
                                <a:rPr lang="fr-CH" sz="2000" b="0" i="1" smtClean="0">
                                  <a:solidFill>
                                    <a:srgbClr val="0070C0"/>
                                  </a:solidFill>
                                  <a:latin typeface="Cambria Math" panose="02040503050406030204" pitchFamily="18" charset="0"/>
                                </a:rPr>
                                <m:t>, 1</m:t>
                              </m:r>
                              <m:r>
                                <a:rPr lang="fr-CH" sz="2000" b="0" i="1" smtClean="0">
                                  <a:solidFill>
                                    <a:srgbClr val="0070C0"/>
                                  </a:solidFill>
                                  <a:latin typeface="Cambria Math" panose="02040503050406030204" pitchFamily="18" charset="0"/>
                                  <a:ea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𝑖</m:t>
                              </m:r>
                              <m:r>
                                <a:rPr lang="fr-CH" sz="2000" b="0" i="1" smtClean="0">
                                  <a:solidFill>
                                    <a:srgbClr val="0070C0"/>
                                  </a:solidFill>
                                  <a:latin typeface="Cambria Math" panose="02040503050406030204" pitchFamily="18" charset="0"/>
                                  <a:ea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𝑛</m:t>
                              </m:r>
                            </m:e>
                          </m:d>
                        </m:e>
                      </m:func>
                    </m:oMath>
                  </m:oMathPara>
                </a14:m>
                <a:endParaRPr lang="en-CH" sz="2000" dirty="0"/>
              </a:p>
            </p:txBody>
          </p:sp>
        </mc:Choice>
        <mc:Fallback xmlns="">
          <p:sp>
            <p:nvSpPr>
              <p:cNvPr id="7" name="TextBox 6">
                <a:extLst>
                  <a:ext uri="{FF2B5EF4-FFF2-40B4-BE49-F238E27FC236}">
                    <a16:creationId xmlns:a16="http://schemas.microsoft.com/office/drawing/2014/main" id="{2032C71C-10D4-CFC1-B139-22F05ED0C82A}"/>
                  </a:ext>
                </a:extLst>
              </p:cNvPr>
              <p:cNvSpPr txBox="1">
                <a:spLocks noRot="1" noChangeAspect="1" noMove="1" noResize="1" noEditPoints="1" noAdjustHandles="1" noChangeArrowheads="1" noChangeShapeType="1" noTextEdit="1"/>
              </p:cNvSpPr>
              <p:nvPr/>
            </p:nvSpPr>
            <p:spPr>
              <a:xfrm>
                <a:off x="1538183" y="1690688"/>
                <a:ext cx="8873263" cy="680379"/>
              </a:xfrm>
              <a:prstGeom prst="rect">
                <a:avLst/>
              </a:prstGeom>
              <a:blipFill>
                <a:blip r:embed="rId3"/>
                <a:stretch>
                  <a:fillRect t="-181818" b="-26909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9961AA8-028D-3FE0-4598-D29067134158}"/>
                  </a:ext>
                </a:extLst>
              </p:cNvPr>
              <p:cNvSpPr txBox="1"/>
              <p:nvPr/>
            </p:nvSpPr>
            <p:spPr>
              <a:xfrm>
                <a:off x="1538183" y="2440003"/>
                <a:ext cx="4479159" cy="369332"/>
              </a:xfrm>
              <a:prstGeom prst="rect">
                <a:avLst/>
              </a:prstGeom>
              <a:noFill/>
            </p:spPr>
            <p:txBody>
              <a:bodyPr wrap="square">
                <a:spAutoFit/>
              </a:bodyPr>
              <a:lstStyle/>
              <a:p>
                <a14:m>
                  <m:oMath xmlns:m="http://schemas.openxmlformats.org/officeDocument/2006/math">
                    <m:sSub>
                      <m:sSubPr>
                        <m:ctrlPr>
                          <a:rPr lang="fr-CH" sz="1800" b="0" i="1" smtClean="0">
                            <a:solidFill>
                              <a:srgbClr val="FF0000"/>
                            </a:solidFill>
                            <a:latin typeface="Cambria Math" panose="02040503050406030204" pitchFamily="18" charset="0"/>
                          </a:rPr>
                        </m:ctrlPr>
                      </m:sSubPr>
                      <m:e>
                        <m:r>
                          <a:rPr lang="fr-CH" sz="1800" b="0" i="1" smtClean="0">
                            <a:solidFill>
                              <a:srgbClr val="FF0000"/>
                            </a:solidFill>
                            <a:latin typeface="Cambria Math" panose="02040503050406030204" pitchFamily="18" charset="0"/>
                          </a:rPr>
                          <m:t>𝑝</m:t>
                        </m:r>
                      </m:e>
                      <m:sub>
                        <m:r>
                          <a:rPr lang="fr-CH" sz="1800" b="0" i="1" smtClean="0">
                            <a:solidFill>
                              <a:srgbClr val="FF0000"/>
                            </a:solidFill>
                            <a:latin typeface="Cambria Math" panose="02040503050406030204" pitchFamily="18" charset="0"/>
                          </a:rPr>
                          <m:t>𝑀</m:t>
                        </m:r>
                      </m:sub>
                    </m:sSub>
                    <m:d>
                      <m:dPr>
                        <m:ctrlPr>
                          <a:rPr lang="fr-CH" sz="1800" b="0" i="1" smtClean="0">
                            <a:solidFill>
                              <a:srgbClr val="FF0000"/>
                            </a:solidFill>
                            <a:latin typeface="Cambria Math" panose="02040503050406030204" pitchFamily="18" charset="0"/>
                          </a:rPr>
                        </m:ctrlPr>
                      </m:dPr>
                      <m:e>
                        <m:r>
                          <a:rPr lang="fr-CH" sz="1800" b="0" i="1" smtClean="0">
                            <a:solidFill>
                              <a:srgbClr val="FF0000"/>
                            </a:solidFill>
                            <a:latin typeface="Cambria Math" panose="02040503050406030204" pitchFamily="18" charset="0"/>
                          </a:rPr>
                          <m:t>𝑦</m:t>
                        </m:r>
                      </m:e>
                      <m:e>
                        <m:r>
                          <a:rPr lang="fr-CH" sz="1800" b="0" i="1" smtClean="0">
                            <a:solidFill>
                              <a:srgbClr val="FF0000"/>
                            </a:solidFill>
                            <a:latin typeface="Cambria Math" panose="02040503050406030204" pitchFamily="18" charset="0"/>
                          </a:rPr>
                          <m:t>𝑥</m:t>
                        </m:r>
                      </m:e>
                    </m:d>
                  </m:oMath>
                </a14:m>
                <a:r>
                  <a:rPr lang="en-CH" dirty="0"/>
                  <a:t>: </a:t>
                </a:r>
                <a:r>
                  <a:rPr lang="en-CH" dirty="0">
                    <a:solidFill>
                      <a:srgbClr val="0070C0"/>
                    </a:solidFill>
                  </a:rPr>
                  <a:t>estimated by gaussian process (GP)</a:t>
                </a:r>
              </a:p>
            </p:txBody>
          </p:sp>
        </mc:Choice>
        <mc:Fallback xmlns="">
          <p:sp>
            <p:nvSpPr>
              <p:cNvPr id="8" name="TextBox 7">
                <a:extLst>
                  <a:ext uri="{FF2B5EF4-FFF2-40B4-BE49-F238E27FC236}">
                    <a16:creationId xmlns:a16="http://schemas.microsoft.com/office/drawing/2014/main" id="{49961AA8-028D-3FE0-4598-D29067134158}"/>
                  </a:ext>
                </a:extLst>
              </p:cNvPr>
              <p:cNvSpPr txBox="1">
                <a:spLocks noRot="1" noChangeAspect="1" noMove="1" noResize="1" noEditPoints="1" noAdjustHandles="1" noChangeArrowheads="1" noChangeShapeType="1" noTextEdit="1"/>
              </p:cNvSpPr>
              <p:nvPr/>
            </p:nvSpPr>
            <p:spPr>
              <a:xfrm>
                <a:off x="1538183" y="2440003"/>
                <a:ext cx="4479159" cy="369332"/>
              </a:xfrm>
              <a:prstGeom prst="rect">
                <a:avLst/>
              </a:prstGeom>
              <a:blipFill>
                <a:blip r:embed="rId4"/>
                <a:stretch>
                  <a:fillRect t="-6667" b="-23333"/>
                </a:stretch>
              </a:blipFill>
            </p:spPr>
            <p:txBody>
              <a:bodyPr/>
              <a:lstStyle/>
              <a:p>
                <a:r>
                  <a:rPr lang="en-CH">
                    <a:noFill/>
                  </a:rPr>
                  <a:t> </a:t>
                </a:r>
              </a:p>
            </p:txBody>
          </p:sp>
        </mc:Fallback>
      </mc:AlternateContent>
      <p:grpSp>
        <p:nvGrpSpPr>
          <p:cNvPr id="10" name="Group 9">
            <a:extLst>
              <a:ext uri="{FF2B5EF4-FFF2-40B4-BE49-F238E27FC236}">
                <a16:creationId xmlns:a16="http://schemas.microsoft.com/office/drawing/2014/main" id="{E7F0D4A3-0910-621B-C9B1-2D4B2064C361}"/>
              </a:ext>
            </a:extLst>
          </p:cNvPr>
          <p:cNvGrpSpPr/>
          <p:nvPr/>
        </p:nvGrpSpPr>
        <p:grpSpPr>
          <a:xfrm>
            <a:off x="1495655" y="3059477"/>
            <a:ext cx="4479159" cy="3527027"/>
            <a:chOff x="4741959" y="3136594"/>
            <a:chExt cx="4479159" cy="3527027"/>
          </a:xfrm>
        </p:grpSpPr>
        <p:pic>
          <p:nvPicPr>
            <p:cNvPr id="9" name="Picture 8">
              <a:extLst>
                <a:ext uri="{FF2B5EF4-FFF2-40B4-BE49-F238E27FC236}">
                  <a16:creationId xmlns:a16="http://schemas.microsoft.com/office/drawing/2014/main" id="{342AF721-AD98-4291-B351-893054E95D43}"/>
                </a:ext>
              </a:extLst>
            </p:cNvPr>
            <p:cNvPicPr>
              <a:picLocks noChangeAspect="1"/>
            </p:cNvPicPr>
            <p:nvPr/>
          </p:nvPicPr>
          <p:blipFill>
            <a:blip r:embed="rId5"/>
            <a:stretch>
              <a:fillRect/>
            </a:stretch>
          </p:blipFill>
          <p:spPr>
            <a:xfrm>
              <a:off x="4741959" y="3136594"/>
              <a:ext cx="4479159" cy="352702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88158E-11AB-D35B-B289-D8859C714307}"/>
                    </a:ext>
                  </a:extLst>
                </p:cNvPr>
                <p:cNvSpPr txBox="1"/>
                <p:nvPr/>
              </p:nvSpPr>
              <p:spPr>
                <a:xfrm>
                  <a:off x="5224056" y="5630015"/>
                  <a:ext cx="377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xmlns="">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5224056" y="5630015"/>
                  <a:ext cx="377219" cy="369332"/>
                </a:xfrm>
                <a:prstGeom prst="rect">
                  <a:avLst/>
                </a:prstGeom>
                <a:blipFill>
                  <a:blip r:embed="rId6"/>
                  <a:stretch>
                    <a:fillRect l="-19355" b="-2333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5C8FAE6-8684-70E8-9981-1CC17412024F}"/>
                  </a:ext>
                </a:extLst>
              </p:cNvPr>
              <p:cNvSpPr txBox="1"/>
              <p:nvPr/>
            </p:nvSpPr>
            <p:spPr>
              <a:xfrm>
                <a:off x="6217188" y="3609771"/>
                <a:ext cx="5630131" cy="1754326"/>
              </a:xfrm>
              <a:prstGeom prst="rect">
                <a:avLst/>
              </a:prstGeom>
              <a:noFill/>
            </p:spPr>
            <p:txBody>
              <a:bodyPr wrap="none" rtlCol="0">
                <a:spAutoFit/>
              </a:bodyPr>
              <a:lstStyle/>
              <a:p>
                <a:r>
                  <a:rPr lang="en-CH" dirty="0">
                    <a:solidFill>
                      <a:srgbClr val="0070C0"/>
                    </a:solidFill>
                  </a:rPr>
                  <a:t>The GP algorithms will give a large </a:t>
                </a:r>
                <a:r>
                  <a:rPr lang="en-CH" i="1" dirty="0">
                    <a:solidFill>
                      <a:srgbClr val="0070C0"/>
                    </a:solidFill>
                  </a:rPr>
                  <a:t>EI</a:t>
                </a:r>
                <a:r>
                  <a:rPr lang="en-CH" dirty="0">
                    <a:solidFill>
                      <a:srgbClr val="0070C0"/>
                    </a:solidFill>
                  </a:rPr>
                  <a:t> value for hyperscore</a:t>
                </a:r>
                <a:r>
                  <a:rPr lang="en-CH" i="1" dirty="0">
                    <a:solidFill>
                      <a:srgbClr val="0070C0"/>
                    </a:solidFill>
                  </a:rPr>
                  <a:t> </a:t>
                </a:r>
              </a:p>
              <a:p>
                <a:r>
                  <a:rPr lang="en-GB" dirty="0">
                    <a:solidFill>
                      <a:srgbClr val="0070C0"/>
                    </a:solidFill>
                  </a:rPr>
                  <a:t>v</a:t>
                </a:r>
                <a:r>
                  <a:rPr lang="en-CH" dirty="0">
                    <a:solidFill>
                      <a:srgbClr val="0070C0"/>
                    </a:solidFill>
                  </a:rPr>
                  <a:t>alues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if a large probability mass is below </a:t>
                </a:r>
                <a14:m>
                  <m:oMath xmlns:m="http://schemas.openxmlformats.org/officeDocument/2006/math">
                    <m:sSup>
                      <m:sSupPr>
                        <m:ctrlPr>
                          <a:rPr lang="en-CH"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rPr>
                          <m:t>𝑦</m:t>
                        </m:r>
                      </m:e>
                      <m:sup>
                        <m:r>
                          <a:rPr lang="fr-CH" b="0" i="1" smtClean="0">
                            <a:solidFill>
                              <a:srgbClr val="0070C0"/>
                            </a:solidFill>
                            <a:latin typeface="Cambria Math" panose="02040503050406030204" pitchFamily="18" charset="0"/>
                          </a:rPr>
                          <m:t>∗</m:t>
                        </m:r>
                      </m:sup>
                    </m:sSup>
                  </m:oMath>
                </a14:m>
                <a:r>
                  <a:rPr lang="en-CH" dirty="0">
                    <a:solidFill>
                      <a:srgbClr val="0070C0"/>
                    </a:solidFill>
                  </a:rPr>
                  <a:t>. This is the </a:t>
                </a:r>
              </a:p>
              <a:p>
                <a:r>
                  <a:rPr lang="en-GB" dirty="0">
                    <a:solidFill>
                      <a:srgbClr val="0070C0"/>
                    </a:solidFill>
                  </a:rPr>
                  <a:t>c</a:t>
                </a:r>
                <a:r>
                  <a:rPr lang="en-CH" dirty="0">
                    <a:solidFill>
                      <a:srgbClr val="0070C0"/>
                    </a:solidFill>
                  </a:rPr>
                  <a:t>ase for </a:t>
                </a:r>
              </a:p>
              <a:p>
                <a:pPr marL="285750" indent="-285750">
                  <a:buFont typeface="Arial" panose="020B0604020202020204" pitchFamily="34" charset="0"/>
                  <a:buChar char="•"/>
                </a:pPr>
                <a:r>
                  <a:rPr lang="en-CH" dirty="0">
                    <a:solidFill>
                      <a:srgbClr val="0070C0"/>
                    </a:solidFill>
                  </a:rPr>
                  <a:t>values of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close to the minimum</a:t>
                </a:r>
              </a:p>
              <a:p>
                <a:pPr marL="285750" indent="-285750">
                  <a:buFont typeface="Arial" panose="020B0604020202020204" pitchFamily="34" charset="0"/>
                  <a:buChar char="•"/>
                </a:pPr>
                <a:r>
                  <a:rPr lang="en-CH" dirty="0">
                    <a:solidFill>
                      <a:srgbClr val="0070C0"/>
                    </a:solidFill>
                  </a:rPr>
                  <a:t>values of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in not yet explored regions, which have a </a:t>
                </a:r>
                <a:br>
                  <a:rPr lang="en-CH" dirty="0">
                    <a:solidFill>
                      <a:srgbClr val="0070C0"/>
                    </a:solidFill>
                  </a:rPr>
                </a:br>
                <a:r>
                  <a:rPr lang="en-CH" dirty="0">
                    <a:solidFill>
                      <a:srgbClr val="0070C0"/>
                    </a:solidFill>
                  </a:rPr>
                  <a:t>large uncertainty</a:t>
                </a:r>
              </a:p>
            </p:txBody>
          </p:sp>
        </mc:Choice>
        <mc:Fallback xmlns="">
          <p:sp>
            <p:nvSpPr>
              <p:cNvPr id="11" name="TextBox 10">
                <a:extLst>
                  <a:ext uri="{FF2B5EF4-FFF2-40B4-BE49-F238E27FC236}">
                    <a16:creationId xmlns:a16="http://schemas.microsoft.com/office/drawing/2014/main" id="{15C8FAE6-8684-70E8-9981-1CC17412024F}"/>
                  </a:ext>
                </a:extLst>
              </p:cNvPr>
              <p:cNvSpPr txBox="1">
                <a:spLocks noRot="1" noChangeAspect="1" noMove="1" noResize="1" noEditPoints="1" noAdjustHandles="1" noChangeArrowheads="1" noChangeShapeType="1" noTextEdit="1"/>
              </p:cNvSpPr>
              <p:nvPr/>
            </p:nvSpPr>
            <p:spPr>
              <a:xfrm>
                <a:off x="6217188" y="3609771"/>
                <a:ext cx="5630131" cy="1754326"/>
              </a:xfrm>
              <a:prstGeom prst="rect">
                <a:avLst/>
              </a:prstGeom>
              <a:blipFill>
                <a:blip r:embed="rId7"/>
                <a:stretch>
                  <a:fillRect l="-901" t="-1439" b="-5036"/>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C7ACE0F3-D1D0-9E2F-3A9D-EADDE2D3D48A}"/>
              </a:ext>
            </a:extLst>
          </p:cNvPr>
          <p:cNvPicPr>
            <a:picLocks noChangeAspect="1"/>
          </p:cNvPicPr>
          <p:nvPr/>
        </p:nvPicPr>
        <p:blipFill>
          <a:blip r:embed="rId8"/>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2A4C72AD-E9F8-5597-A961-5C8C8305AA7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358455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310491" y="56638"/>
            <a:ext cx="10515600" cy="1325563"/>
          </a:xfrm>
        </p:spPr>
        <p:txBody>
          <a:bodyPr/>
          <a:lstStyle/>
          <a:p>
            <a:r>
              <a:rPr lang="en-CH" dirty="0"/>
              <a:t>Hyperopt’s TPE algorithm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32C71C-10D4-CFC1-B139-22F05ED0C82A}"/>
                  </a:ext>
                </a:extLst>
              </p:cNvPr>
              <p:cNvSpPr txBox="1"/>
              <p:nvPr/>
            </p:nvSpPr>
            <p:spPr>
              <a:xfrm>
                <a:off x="1224012" y="1538329"/>
                <a:ext cx="9424118" cy="17721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solidFill>
                            <a:srgbClr val="0070C0"/>
                          </a:solidFill>
                          <a:latin typeface="Cambria Math" panose="02040503050406030204" pitchFamily="18" charset="0"/>
                        </a:rPr>
                        <m:t>𝑆</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r>
                            <a:rPr lang="fr-CH" sz="2000" b="0" i="1" smtClean="0">
                              <a:solidFill>
                                <a:srgbClr val="0070C0"/>
                              </a:solidFill>
                              <a:latin typeface="Cambria Math" panose="02040503050406030204" pitchFamily="18" charset="0"/>
                            </a:rPr>
                            <m:t>, </m:t>
                          </m:r>
                          <m:r>
                            <a:rPr lang="fr-CH" sz="2000" b="0" i="1" smtClean="0">
                              <a:solidFill>
                                <a:srgbClr val="0070C0"/>
                              </a:solidFill>
                              <a:latin typeface="Cambria Math" panose="02040503050406030204" pitchFamily="18" charset="0"/>
                            </a:rPr>
                            <m:t>𝑀</m:t>
                          </m:r>
                        </m:e>
                      </m:d>
                      <m:r>
                        <a:rPr lang="fr-CH" sz="2000" b="0" i="1" smtClean="0">
                          <a:solidFill>
                            <a:srgbClr val="0070C0"/>
                          </a:solidFill>
                          <a:latin typeface="Cambria Math" panose="02040503050406030204" pitchFamily="18" charset="0"/>
                        </a:rPr>
                        <m:t>=</m:t>
                      </m:r>
                      <m:sSub>
                        <m:sSubPr>
                          <m:ctrlPr>
                            <a:rPr lang="fr-CH" sz="2000" b="0" i="1" smtClean="0">
                              <a:solidFill>
                                <a:srgbClr val="0070C0"/>
                              </a:solidFill>
                              <a:latin typeface="Cambria Math" panose="02040503050406030204" pitchFamily="18" charset="0"/>
                            </a:rPr>
                          </m:ctrlPr>
                        </m:sSubPr>
                        <m:e>
                          <m:r>
                            <a:rPr lang="fr-CH" sz="2000" b="0" i="1" smtClean="0">
                              <a:solidFill>
                                <a:srgbClr val="0070C0"/>
                              </a:solidFill>
                              <a:latin typeface="Cambria Math" panose="02040503050406030204" pitchFamily="18" charset="0"/>
                            </a:rPr>
                            <m:t>𝐸𝐼</m:t>
                          </m:r>
                        </m:e>
                        <m:sub>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sub>
                      </m:sSub>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m:t>
                      </m:r>
                      <m:nary>
                        <m:naryPr>
                          <m:ctrlPr>
                            <a:rPr lang="fr-CH" sz="2000" b="0" i="1" smtClean="0">
                              <a:solidFill>
                                <a:srgbClr val="0070C0"/>
                              </a:solidFill>
                              <a:latin typeface="Cambria Math" panose="02040503050406030204" pitchFamily="18" charset="0"/>
                            </a:rPr>
                          </m:ctrlPr>
                        </m:naryPr>
                        <m:sub>
                          <m:r>
                            <m:rPr>
                              <m:brk m:alnAt="23"/>
                            </m:rPr>
                            <a:rPr lang="fr-CH" sz="2000" b="0" i="1" smtClean="0">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m:t>
                          </m:r>
                        </m:sup>
                        <m:e>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max</m:t>
                                  </m:r>
                                </m:e>
                                <m:lim>
                                  <m:r>
                                    <a:rPr lang="fr-CH" sz="2000" b="0" i="1" smtClean="0">
                                      <a:solidFill>
                                        <a:srgbClr val="0070C0"/>
                                      </a:solidFill>
                                      <a:latin typeface="Cambria Math" panose="02040503050406030204" pitchFamily="18" charset="0"/>
                                    </a:rPr>
                                    <m:t> </m:t>
                                  </m:r>
                                </m:lim>
                              </m:limLow>
                            </m:fName>
                            <m:e>
                              <m:d>
                                <m:dPr>
                                  <m:ctrlPr>
                                    <a:rPr lang="fr-CH" sz="2000" b="0" i="1" smtClean="0">
                                      <a:solidFill>
                                        <a:srgbClr val="0070C0"/>
                                      </a:solidFill>
                                      <a:latin typeface="Cambria Math" panose="02040503050406030204" pitchFamily="18" charset="0"/>
                                    </a:rPr>
                                  </m:ctrlPr>
                                </m:dPr>
                                <m:e>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rPr>
                                    <m:t>𝑦</m:t>
                                  </m:r>
                                  <m:r>
                                    <a:rPr lang="fr-CH" sz="2000" b="0" i="1" smtClean="0">
                                      <a:solidFill>
                                        <a:srgbClr val="0070C0"/>
                                      </a:solidFill>
                                      <a:latin typeface="Cambria Math" panose="02040503050406030204" pitchFamily="18" charset="0"/>
                                    </a:rPr>
                                    <m:t>,0</m:t>
                                  </m:r>
                                </m:e>
                              </m:d>
                              <m:sSub>
                                <m:sSubPr>
                                  <m:ctrlPr>
                                    <a:rPr lang="fr-CH" sz="2000" b="0" i="1" smtClean="0">
                                      <a:solidFill>
                                        <a:srgbClr val="FF0000"/>
                                      </a:solidFill>
                                      <a:latin typeface="Cambria Math" panose="02040503050406030204" pitchFamily="18" charset="0"/>
                                    </a:rPr>
                                  </m:ctrlPr>
                                </m:sSubPr>
                                <m:e>
                                  <m:r>
                                    <a:rPr lang="fr-CH" sz="2000" b="0" i="1" smtClean="0">
                                      <a:solidFill>
                                        <a:srgbClr val="FF0000"/>
                                      </a:solidFill>
                                      <a:latin typeface="Cambria Math" panose="02040503050406030204" pitchFamily="18" charset="0"/>
                                    </a:rPr>
                                    <m:t>𝑝</m:t>
                                  </m:r>
                                </m:e>
                                <m:sub>
                                  <m:r>
                                    <a:rPr lang="fr-CH" sz="2000" b="0" i="1" smtClean="0">
                                      <a:solidFill>
                                        <a:srgbClr val="FF0000"/>
                                      </a:solidFill>
                                      <a:latin typeface="Cambria Math" panose="02040503050406030204" pitchFamily="18" charset="0"/>
                                    </a:rPr>
                                    <m:t>𝑀</m:t>
                                  </m:r>
                                </m:sub>
                              </m:sSub>
                              <m:d>
                                <m:dPr>
                                  <m:ctrlPr>
                                    <a:rPr lang="fr-CH" sz="2000" b="0" i="1" smtClean="0">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𝑦</m:t>
                                  </m:r>
                                </m:e>
                                <m:e>
                                  <m:r>
                                    <a:rPr lang="fr-CH" sz="2000" b="0" i="1" smtClean="0">
                                      <a:solidFill>
                                        <a:srgbClr val="FF000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𝑑𝑦</m:t>
                              </m:r>
                            </m:e>
                          </m:func>
                        </m:e>
                      </m:nary>
                      <m:r>
                        <a:rPr lang="fr-CH" sz="2000" b="0" i="1" smtClean="0">
                          <a:solidFill>
                            <a:srgbClr val="0070C0"/>
                          </a:solidFill>
                          <a:latin typeface="Cambria Math" panose="02040503050406030204" pitchFamily="18" charset="0"/>
                        </a:rPr>
                        <m:t>=</m:t>
                      </m:r>
                      <m:nary>
                        <m:naryPr>
                          <m:ctrlPr>
                            <a:rPr lang="fr-CH" sz="2000" i="1">
                              <a:solidFill>
                                <a:srgbClr val="0070C0"/>
                              </a:solidFill>
                              <a:latin typeface="Cambria Math" panose="02040503050406030204" pitchFamily="18" charset="0"/>
                            </a:rPr>
                          </m:ctrlPr>
                        </m:naryPr>
                        <m:sub>
                          <m:r>
                            <m:rPr>
                              <m:brk m:alnAt="23"/>
                            </m:rPr>
                            <a:rPr lang="fr-CH" sz="2000" i="1">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sSup>
                            <m:sSupPr>
                              <m:ctrlPr>
                                <a:rPr lang="fr-CH" sz="2000" i="1" smtClean="0">
                                  <a:solidFill>
                                    <a:srgbClr val="0070C0"/>
                                  </a:solidFill>
                                  <a:latin typeface="Cambria Math" panose="02040503050406030204" pitchFamily="18" charset="0"/>
                                  <a:ea typeface="Cambria Math" panose="02040503050406030204" pitchFamily="18" charset="0"/>
                                </a:rPr>
                              </m:ctrlPr>
                            </m:sSupPr>
                            <m:e>
                              <m:r>
                                <a:rPr lang="fr-CH" sz="2000" b="0" i="1" smtClean="0">
                                  <a:solidFill>
                                    <a:srgbClr val="0070C0"/>
                                  </a:solidFill>
                                  <a:latin typeface="Cambria Math" panose="02040503050406030204" pitchFamily="18" charset="0"/>
                                  <a:ea typeface="Cambria Math" panose="02040503050406030204" pitchFamily="18" charset="0"/>
                                </a:rPr>
                                <m:t>𝑦</m:t>
                              </m:r>
                            </m:e>
                            <m:sup>
                              <m:r>
                                <a:rPr lang="fr-CH" sz="2000" b="0" i="1" smtClean="0">
                                  <a:solidFill>
                                    <a:srgbClr val="0070C0"/>
                                  </a:solidFill>
                                  <a:latin typeface="Cambria Math" panose="02040503050406030204" pitchFamily="18" charset="0"/>
                                  <a:ea typeface="Cambria Math" panose="02040503050406030204" pitchFamily="18" charset="0"/>
                                </a:rPr>
                                <m:t>∗</m:t>
                              </m:r>
                            </m:sup>
                          </m:sSup>
                        </m:sup>
                        <m:e>
                          <m:func>
                            <m:funcPr>
                              <m:ctrlPr>
                                <a:rPr lang="fr-CH" sz="2000" i="1">
                                  <a:solidFill>
                                    <a:srgbClr val="0070C0"/>
                                  </a:solidFill>
                                  <a:latin typeface="Cambria Math" panose="02040503050406030204" pitchFamily="18" charset="0"/>
                                </a:rPr>
                              </m:ctrlPr>
                            </m:funcPr>
                            <m:fName>
                              <m:limLow>
                                <m:limLowPr>
                                  <m:ctrlPr>
                                    <a:rPr lang="fr-CH" sz="2000" i="1">
                                      <a:solidFill>
                                        <a:srgbClr val="0070C0"/>
                                      </a:solidFill>
                                      <a:latin typeface="Cambria Math" panose="02040503050406030204" pitchFamily="18" charset="0"/>
                                    </a:rPr>
                                  </m:ctrlPr>
                                </m:limLowPr>
                                <m:e>
                                  <m:d>
                                    <m:dPr>
                                      <m:ctrlPr>
                                        <a:rPr lang="fr-CH" sz="2000" i="1">
                                          <a:solidFill>
                                            <a:srgbClr val="0070C0"/>
                                          </a:solidFill>
                                          <a:latin typeface="Cambria Math" panose="02040503050406030204" pitchFamily="18" charset="0"/>
                                        </a:rPr>
                                      </m:ctrlPr>
                                    </m:dPr>
                                    <m:e>
                                      <m:sSup>
                                        <m:sSupPr>
                                          <m:ctrlPr>
                                            <a:rPr lang="fr-CH" sz="2000" i="1">
                                              <a:solidFill>
                                                <a:srgbClr val="0070C0"/>
                                              </a:solidFill>
                                              <a:latin typeface="Cambria Math" panose="02040503050406030204" pitchFamily="18" charset="0"/>
                                            </a:rPr>
                                          </m:ctrlPr>
                                        </m:sSupPr>
                                        <m:e>
                                          <m:r>
                                            <a:rPr lang="fr-CH" sz="2000" i="1">
                                              <a:solidFill>
                                                <a:srgbClr val="0070C0"/>
                                              </a:solidFill>
                                              <a:latin typeface="Cambria Math" panose="02040503050406030204" pitchFamily="18" charset="0"/>
                                            </a:rPr>
                                            <m:t>𝑦</m:t>
                                          </m:r>
                                        </m:e>
                                        <m:sup>
                                          <m:r>
                                            <a:rPr lang="fr-CH" sz="2000" i="1">
                                              <a:solidFill>
                                                <a:srgbClr val="0070C0"/>
                                              </a:solidFill>
                                              <a:latin typeface="Cambria Math" panose="02040503050406030204" pitchFamily="18" charset="0"/>
                                            </a:rPr>
                                            <m:t>∗</m:t>
                                          </m:r>
                                        </m:sup>
                                      </m:sSup>
                                      <m:r>
                                        <a:rPr lang="fr-CH" sz="2000" i="1">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rPr>
                                        <m:t>𝑦</m:t>
                                      </m:r>
                                    </m:e>
                                  </m:d>
                                </m:e>
                                <m:lim>
                                  <m:r>
                                    <a:rPr lang="fr-CH" sz="2000" i="1">
                                      <a:solidFill>
                                        <a:srgbClr val="0070C0"/>
                                      </a:solidFill>
                                      <a:latin typeface="Cambria Math" panose="02040503050406030204" pitchFamily="18" charset="0"/>
                                    </a:rPr>
                                    <m:t> </m:t>
                                  </m:r>
                                </m:lim>
                              </m:limLow>
                              <m:f>
                                <m:fPr>
                                  <m:ctrlPr>
                                    <a:rPr lang="fr-CH" sz="2000" i="1" smtClean="0">
                                      <a:solidFill>
                                        <a:srgbClr val="0070C0"/>
                                      </a:solidFill>
                                      <a:latin typeface="Cambria Math" panose="02040503050406030204" pitchFamily="18" charset="0"/>
                                    </a:rPr>
                                  </m:ctrlPr>
                                </m:fPr>
                                <m:num>
                                  <m:sSub>
                                    <m:sSubPr>
                                      <m:ctrlPr>
                                        <a:rPr lang="fr-CH" sz="2000" i="1">
                                          <a:solidFill>
                                            <a:srgbClr val="FF0000"/>
                                          </a:solidFill>
                                          <a:latin typeface="Cambria Math" panose="02040503050406030204" pitchFamily="18" charset="0"/>
                                        </a:rPr>
                                      </m:ctrlPr>
                                    </m:sSubPr>
                                    <m:e>
                                      <m:r>
                                        <a:rPr lang="fr-CH" sz="2000" i="1">
                                          <a:solidFill>
                                            <a:srgbClr val="FF0000"/>
                                          </a:solidFill>
                                          <a:latin typeface="Cambria Math" panose="02040503050406030204" pitchFamily="18" charset="0"/>
                                        </a:rPr>
                                        <m:t>𝑝</m:t>
                                      </m:r>
                                    </m:e>
                                    <m:sub>
                                      <m:r>
                                        <a:rPr lang="fr-CH" sz="2000" i="1">
                                          <a:solidFill>
                                            <a:srgbClr val="FF0000"/>
                                          </a:solidFill>
                                          <a:latin typeface="Cambria Math" panose="02040503050406030204" pitchFamily="18" charset="0"/>
                                        </a:rPr>
                                        <m:t>𝑀</m:t>
                                      </m:r>
                                    </m:sub>
                                  </m:sSub>
                                  <m:d>
                                    <m:dPr>
                                      <m:ctrlPr>
                                        <a:rPr lang="fr-CH" sz="2000" i="1">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𝑥</m:t>
                                      </m:r>
                                    </m:e>
                                    <m:e>
                                      <m:r>
                                        <a:rPr lang="fr-CH" sz="2000" b="0" i="1" smtClean="0">
                                          <a:solidFill>
                                            <a:srgbClr val="FF0000"/>
                                          </a:solidFill>
                                          <a:latin typeface="Cambria Math" panose="02040503050406030204" pitchFamily="18" charset="0"/>
                                        </a:rPr>
                                        <m:t>𝑦</m:t>
                                      </m:r>
                                    </m:e>
                                  </m:d>
                                  <m:r>
                                    <a:rPr lang="fr-CH" sz="2000" b="0" i="1" smtClean="0">
                                      <a:solidFill>
                                        <a:srgbClr val="0070C0"/>
                                      </a:solidFill>
                                      <a:latin typeface="Cambria Math" panose="02040503050406030204" pitchFamily="18" charset="0"/>
                                    </a:rPr>
                                    <m:t>𝑝</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𝑦</m:t>
                                      </m:r>
                                    </m:e>
                                  </m:d>
                                </m:num>
                                <m:den>
                                  <m:r>
                                    <a:rPr lang="fr-CH" sz="2000" b="0" i="1" smtClean="0">
                                      <a:solidFill>
                                        <a:srgbClr val="0070C0"/>
                                      </a:solidFill>
                                      <a:latin typeface="Cambria Math" panose="02040503050406030204" pitchFamily="18" charset="0"/>
                                    </a:rPr>
                                    <m:t>𝑝</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den>
                              </m:f>
                            </m:fName>
                            <m:e>
                              <m:r>
                                <a:rPr lang="fr-CH" sz="2000" i="1">
                                  <a:solidFill>
                                    <a:srgbClr val="0070C0"/>
                                  </a:solidFill>
                                  <a:latin typeface="Cambria Math" panose="02040503050406030204" pitchFamily="18" charset="0"/>
                                </a:rPr>
                                <m:t>𝑑𝑦</m:t>
                              </m:r>
                            </m:e>
                          </m:func>
                        </m:e>
                      </m:nary>
                    </m:oMath>
                  </m:oMathPara>
                </a14:m>
                <a:endParaRPr lang="fr-CH" sz="2000" i="1" dirty="0">
                  <a:solidFill>
                    <a:srgbClr val="0070C0"/>
                  </a:solidFill>
                  <a:latin typeface="Cambria Math" panose="02040503050406030204" pitchFamily="18" charset="0"/>
                </a:endParaRPr>
              </a:p>
              <a:p>
                <a:r>
                  <a:rPr lang="fr-CH" sz="2000" b="0" i="1" dirty="0">
                    <a:solidFill>
                      <a:srgbClr val="0070C0"/>
                    </a:solidFill>
                    <a:latin typeface="Cambria Math" panose="02040503050406030204" pitchFamily="18" charset="0"/>
                  </a:rPr>
                  <a:t>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m:t>
                    </m:r>
                    <m:sSup>
                      <m:sSupPr>
                        <m:ctrlPr>
                          <a:rPr lang="fr-CH" sz="2000" b="0" i="1" smtClean="0">
                            <a:solidFill>
                              <a:srgbClr val="0070C0"/>
                            </a:solidFill>
                            <a:latin typeface="Cambria Math" panose="02040503050406030204" pitchFamily="18" charset="0"/>
                            <a:ea typeface="Cambria Math" panose="02040503050406030204" pitchFamily="18" charset="0"/>
                          </a:rPr>
                        </m:ctrlPr>
                      </m:sSupPr>
                      <m:e>
                        <m:d>
                          <m:dPr>
                            <m:ctrlPr>
                              <a:rPr lang="fr-CH" sz="2000" i="1">
                                <a:solidFill>
                                  <a:srgbClr val="0070C0"/>
                                </a:solidFill>
                                <a:latin typeface="Cambria Math" panose="02040503050406030204" pitchFamily="18" charset="0"/>
                                <a:ea typeface="Cambria Math" panose="02040503050406030204" pitchFamily="18" charset="0"/>
                              </a:rPr>
                            </m:ctrlPr>
                          </m:dPr>
                          <m:e>
                            <m:r>
                              <a:rPr lang="fr-CH" sz="2000" i="1">
                                <a:solidFill>
                                  <a:srgbClr val="0070C0"/>
                                </a:solidFill>
                                <a:latin typeface="Cambria Math" panose="02040503050406030204" pitchFamily="18" charset="0"/>
                                <a:ea typeface="Cambria Math" panose="02040503050406030204" pitchFamily="18" charset="0"/>
                              </a:rPr>
                              <m:t>𝛾</m:t>
                            </m:r>
                            <m:r>
                              <a:rPr lang="fr-CH" sz="2000" i="1">
                                <a:solidFill>
                                  <a:srgbClr val="0070C0"/>
                                </a:solidFill>
                                <a:latin typeface="Cambria Math" panose="02040503050406030204" pitchFamily="18" charset="0"/>
                                <a:ea typeface="Cambria Math" panose="02040503050406030204" pitchFamily="18" charset="0"/>
                              </a:rPr>
                              <m:t>+</m:t>
                            </m:r>
                            <m:f>
                              <m:fPr>
                                <m:ctrlPr>
                                  <a:rPr lang="fr-CH" sz="2000" i="1">
                                    <a:solidFill>
                                      <a:srgbClr val="0070C0"/>
                                    </a:solidFill>
                                    <a:latin typeface="Cambria Math" panose="02040503050406030204" pitchFamily="18" charset="0"/>
                                    <a:ea typeface="Cambria Math" panose="02040503050406030204" pitchFamily="18" charset="0"/>
                                  </a:rPr>
                                </m:ctrlPr>
                              </m:fPr>
                              <m:num>
                                <m:r>
                                  <a:rPr lang="fr-CH" sz="2000" i="1" smtClean="0">
                                    <a:solidFill>
                                      <a:srgbClr val="00B050"/>
                                    </a:solidFill>
                                    <a:latin typeface="Cambria Math" panose="02040503050406030204" pitchFamily="18" charset="0"/>
                                    <a:ea typeface="Cambria Math" panose="02040503050406030204" pitchFamily="18" charset="0"/>
                                  </a:rPr>
                                  <m:t>𝑔</m:t>
                                </m:r>
                                <m:d>
                                  <m:dPr>
                                    <m:ctrlPr>
                                      <a:rPr lang="fr-CH" sz="2000" i="1">
                                        <a:solidFill>
                                          <a:srgbClr val="00B050"/>
                                        </a:solidFill>
                                        <a:latin typeface="Cambria Math" panose="02040503050406030204" pitchFamily="18" charset="0"/>
                                        <a:ea typeface="Cambria Math" panose="02040503050406030204" pitchFamily="18" charset="0"/>
                                      </a:rPr>
                                    </m:ctrlPr>
                                  </m:dPr>
                                  <m:e>
                                    <m:r>
                                      <a:rPr lang="fr-CH" sz="2000" i="1">
                                        <a:solidFill>
                                          <a:srgbClr val="00B050"/>
                                        </a:solidFill>
                                        <a:latin typeface="Cambria Math" panose="02040503050406030204" pitchFamily="18" charset="0"/>
                                        <a:ea typeface="Cambria Math" panose="02040503050406030204" pitchFamily="18" charset="0"/>
                                      </a:rPr>
                                      <m:t>𝑥</m:t>
                                    </m:r>
                                  </m:e>
                                </m:d>
                              </m:num>
                              <m:den>
                                <m:r>
                                  <a:rPr lang="fr-CH" sz="2000" b="0" i="1" smtClean="0">
                                    <a:solidFill>
                                      <a:srgbClr val="FFC000"/>
                                    </a:solidFill>
                                    <a:latin typeface="Cambria Math" panose="02040503050406030204" pitchFamily="18" charset="0"/>
                                    <a:ea typeface="Cambria Math" panose="02040503050406030204" pitchFamily="18" charset="0"/>
                                  </a:rPr>
                                  <m:t>𝑙</m:t>
                                </m:r>
                                <m:d>
                                  <m:dPr>
                                    <m:ctrlPr>
                                      <a:rPr lang="fr-CH" sz="2000" i="1">
                                        <a:solidFill>
                                          <a:srgbClr val="FFC000"/>
                                        </a:solidFill>
                                        <a:latin typeface="Cambria Math" panose="02040503050406030204" pitchFamily="18" charset="0"/>
                                        <a:ea typeface="Cambria Math" panose="02040503050406030204" pitchFamily="18" charset="0"/>
                                      </a:rPr>
                                    </m:ctrlPr>
                                  </m:dPr>
                                  <m:e>
                                    <m:r>
                                      <a:rPr lang="fr-CH" sz="2000" i="1">
                                        <a:solidFill>
                                          <a:srgbClr val="FFC000"/>
                                        </a:solidFill>
                                        <a:latin typeface="Cambria Math" panose="02040503050406030204" pitchFamily="18" charset="0"/>
                                        <a:ea typeface="Cambria Math" panose="02040503050406030204" pitchFamily="18" charset="0"/>
                                      </a:rPr>
                                      <m:t>𝑥</m:t>
                                    </m:r>
                                  </m:e>
                                </m:d>
                              </m:den>
                            </m:f>
                            <m:d>
                              <m:dPr>
                                <m:ctrlPr>
                                  <a:rPr lang="fr-CH" sz="2000" i="1">
                                    <a:solidFill>
                                      <a:srgbClr val="0070C0"/>
                                    </a:solidFill>
                                    <a:latin typeface="Cambria Math" panose="02040503050406030204" pitchFamily="18" charset="0"/>
                                    <a:ea typeface="Cambria Math" panose="02040503050406030204" pitchFamily="18" charset="0"/>
                                  </a:rPr>
                                </m:ctrlPr>
                              </m:dPr>
                              <m:e>
                                <m:r>
                                  <a:rPr lang="fr-CH" sz="2000" i="1">
                                    <a:solidFill>
                                      <a:srgbClr val="0070C0"/>
                                    </a:solidFill>
                                    <a:latin typeface="Cambria Math" panose="02040503050406030204" pitchFamily="18" charset="0"/>
                                    <a:ea typeface="Cambria Math" panose="02040503050406030204" pitchFamily="18" charset="0"/>
                                  </a:rPr>
                                  <m:t>1−</m:t>
                                </m:r>
                                <m:r>
                                  <a:rPr lang="fr-CH" sz="2000" i="1">
                                    <a:solidFill>
                                      <a:srgbClr val="0070C0"/>
                                    </a:solidFill>
                                    <a:latin typeface="Cambria Math" panose="02040503050406030204" pitchFamily="18" charset="0"/>
                                    <a:ea typeface="Cambria Math" panose="02040503050406030204" pitchFamily="18" charset="0"/>
                                  </a:rPr>
                                  <m:t>𝛾</m:t>
                                </m:r>
                              </m:e>
                            </m:d>
                          </m:e>
                        </m:d>
                      </m:e>
                      <m:sup>
                        <m:r>
                          <a:rPr lang="fr-CH" sz="2000" b="0" i="1" smtClean="0">
                            <a:solidFill>
                              <a:srgbClr val="0070C0"/>
                            </a:solidFill>
                            <a:latin typeface="Cambria Math" panose="02040503050406030204" pitchFamily="18" charset="0"/>
                            <a:ea typeface="Cambria Math" panose="02040503050406030204" pitchFamily="18" charset="0"/>
                          </a:rPr>
                          <m:t>−1</m:t>
                        </m:r>
                      </m:sup>
                    </m:sSup>
                  </m:oMath>
                </a14:m>
                <a:endParaRPr lang="fr-CH" sz="2000" b="0" i="1" dirty="0">
                  <a:solidFill>
                    <a:srgbClr val="0070C0"/>
                  </a:solidFill>
                  <a:latin typeface="Cambria Math" panose="02040503050406030204" pitchFamily="18" charset="0"/>
                </a:endParaRPr>
              </a:p>
              <a:p>
                <a:endParaRPr lang="en-CH" sz="2000" dirty="0"/>
              </a:p>
            </p:txBody>
          </p:sp>
        </mc:Choice>
        <mc:Fallback xmlns="">
          <p:sp>
            <p:nvSpPr>
              <p:cNvPr id="7" name="TextBox 6">
                <a:extLst>
                  <a:ext uri="{FF2B5EF4-FFF2-40B4-BE49-F238E27FC236}">
                    <a16:creationId xmlns:a16="http://schemas.microsoft.com/office/drawing/2014/main" id="{2032C71C-10D4-CFC1-B139-22F05ED0C82A}"/>
                  </a:ext>
                </a:extLst>
              </p:cNvPr>
              <p:cNvSpPr txBox="1">
                <a:spLocks noRot="1" noChangeAspect="1" noMove="1" noResize="1" noEditPoints="1" noAdjustHandles="1" noChangeArrowheads="1" noChangeShapeType="1" noTextEdit="1"/>
              </p:cNvSpPr>
              <p:nvPr/>
            </p:nvSpPr>
            <p:spPr>
              <a:xfrm>
                <a:off x="1224012" y="1538329"/>
                <a:ext cx="9424118" cy="1772152"/>
              </a:xfrm>
              <a:prstGeom prst="rect">
                <a:avLst/>
              </a:prstGeom>
              <a:blipFill>
                <a:blip r:embed="rId3"/>
                <a:stretch>
                  <a:fillRect t="-68085" b="-46099"/>
                </a:stretch>
              </a:blipFill>
            </p:spPr>
            <p:txBody>
              <a:bodyPr/>
              <a:lstStyle/>
              <a:p>
                <a:r>
                  <a:rPr lang="en-CH">
                    <a:noFill/>
                  </a:rPr>
                  <a:t> </a:t>
                </a:r>
              </a:p>
            </p:txBody>
          </p:sp>
        </mc:Fallback>
      </mc:AlternateContent>
      <p:sp>
        <p:nvSpPr>
          <p:cNvPr id="5" name="TextBox 4">
            <a:extLst>
              <a:ext uri="{FF2B5EF4-FFF2-40B4-BE49-F238E27FC236}">
                <a16:creationId xmlns:a16="http://schemas.microsoft.com/office/drawing/2014/main" id="{15802853-29CF-5E86-532E-9BA7A07B5303}"/>
              </a:ext>
            </a:extLst>
          </p:cNvPr>
          <p:cNvSpPr txBox="1"/>
          <p:nvPr/>
        </p:nvSpPr>
        <p:spPr>
          <a:xfrm>
            <a:off x="310491" y="6448541"/>
            <a:ext cx="3714607" cy="369332"/>
          </a:xfrm>
          <a:prstGeom prst="rect">
            <a:avLst/>
          </a:prstGeom>
          <a:noFill/>
        </p:spPr>
        <p:txBody>
          <a:bodyPr wrap="none" rtlCol="0">
            <a:spAutoFit/>
          </a:bodyPr>
          <a:lstStyle/>
          <a:p>
            <a:r>
              <a:rPr lang="en-CH" dirty="0"/>
              <a:t>TPE: Tree structured Parzen estimator</a:t>
            </a:r>
          </a:p>
        </p:txBody>
      </p:sp>
      <p:grpSp>
        <p:nvGrpSpPr>
          <p:cNvPr id="8" name="Group 7">
            <a:extLst>
              <a:ext uri="{FF2B5EF4-FFF2-40B4-BE49-F238E27FC236}">
                <a16:creationId xmlns:a16="http://schemas.microsoft.com/office/drawing/2014/main" id="{D773CC36-2C43-A2DF-8B1B-36E04A5306C1}"/>
              </a:ext>
            </a:extLst>
          </p:cNvPr>
          <p:cNvGrpSpPr/>
          <p:nvPr/>
        </p:nvGrpSpPr>
        <p:grpSpPr>
          <a:xfrm>
            <a:off x="100513" y="3609996"/>
            <a:ext cx="3924585" cy="2851235"/>
            <a:chOff x="699647" y="3004392"/>
            <a:chExt cx="4125740" cy="3248734"/>
          </a:xfrm>
        </p:grpSpPr>
        <p:pic>
          <p:nvPicPr>
            <p:cNvPr id="6" name="Picture 5">
              <a:extLst>
                <a:ext uri="{FF2B5EF4-FFF2-40B4-BE49-F238E27FC236}">
                  <a16:creationId xmlns:a16="http://schemas.microsoft.com/office/drawing/2014/main" id="{0311C89C-49F7-E68B-6593-9C8453B779CF}"/>
                </a:ext>
              </a:extLst>
            </p:cNvPr>
            <p:cNvPicPr>
              <a:picLocks noChangeAspect="1"/>
            </p:cNvPicPr>
            <p:nvPr/>
          </p:nvPicPr>
          <p:blipFill>
            <a:blip r:embed="rId4"/>
            <a:stretch>
              <a:fillRect/>
            </a:stretch>
          </p:blipFill>
          <p:spPr>
            <a:xfrm>
              <a:off x="699647" y="3004392"/>
              <a:ext cx="4125740" cy="324873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88158E-11AB-D35B-B289-D8859C714307}"/>
                    </a:ext>
                  </a:extLst>
                </p:cNvPr>
                <p:cNvSpPr txBox="1"/>
                <p:nvPr/>
              </p:nvSpPr>
              <p:spPr>
                <a:xfrm>
                  <a:off x="1235949" y="5200357"/>
                  <a:ext cx="377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xmlns="">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1235949" y="5200357"/>
                  <a:ext cx="377219" cy="369332"/>
                </a:xfrm>
                <a:prstGeom prst="rect">
                  <a:avLst/>
                </a:prstGeom>
                <a:blipFill>
                  <a:blip r:embed="rId5"/>
                  <a:stretch>
                    <a:fillRect l="-24138" r="-3448" b="-40741"/>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0C34AB-D7AE-CAFA-FE5C-EA7323A628A8}"/>
                  </a:ext>
                </a:extLst>
              </p:cNvPr>
              <p:cNvSpPr txBox="1"/>
              <p:nvPr/>
            </p:nvSpPr>
            <p:spPr>
              <a:xfrm>
                <a:off x="7142012" y="3310481"/>
                <a:ext cx="3506118" cy="987193"/>
              </a:xfrm>
              <a:prstGeom prst="rect">
                <a:avLst/>
              </a:prstGeom>
              <a:noFill/>
            </p:spPr>
            <p:txBody>
              <a:bodyPr wrap="square">
                <a:spAutoFit/>
              </a:bodyPr>
              <a:lstStyle/>
              <a:p>
                <a:endParaRPr lang="en-CH" dirty="0"/>
              </a:p>
              <a:p>
                <a:pP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𝑝</m:t>
                          </m:r>
                        </m:e>
                        <m:sub>
                          <m:r>
                            <a:rPr lang="fr-CH" b="0" i="1" smtClean="0">
                              <a:solidFill>
                                <a:srgbClr val="0070C0"/>
                              </a:solidFill>
                              <a:latin typeface="Cambria Math" panose="02040503050406030204" pitchFamily="18" charset="0"/>
                            </a:rPr>
                            <m:t>𝑀</m:t>
                          </m:r>
                        </m:sub>
                      </m:sSub>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𝑥</m:t>
                          </m:r>
                        </m:e>
                        <m:e>
                          <m:r>
                            <a:rPr lang="fr-CH" b="0" i="1" smtClean="0">
                              <a:solidFill>
                                <a:srgbClr val="0070C0"/>
                              </a:solidFill>
                              <a:latin typeface="Cambria Math" panose="02040503050406030204" pitchFamily="18" charset="0"/>
                            </a:rPr>
                            <m:t>𝑦</m:t>
                          </m:r>
                        </m:e>
                      </m:d>
                      <m:r>
                        <a:rPr lang="fr-CH" b="0" i="1" smtClean="0">
                          <a:solidFill>
                            <a:srgbClr val="0070C0"/>
                          </a:solidFill>
                          <a:latin typeface="Cambria Math" panose="02040503050406030204" pitchFamily="18" charset="0"/>
                        </a:rPr>
                        <m:t>=</m:t>
                      </m:r>
                      <m:d>
                        <m:dPr>
                          <m:begChr m:val="{"/>
                          <m:endChr m:val=""/>
                          <m:ctrlPr>
                            <a:rPr lang="fr-CH" b="0" i="1" smtClean="0">
                              <a:solidFill>
                                <a:srgbClr val="0070C0"/>
                              </a:solidFill>
                              <a:latin typeface="Cambria Math" panose="02040503050406030204" pitchFamily="18" charset="0"/>
                            </a:rPr>
                          </m:ctrlPr>
                        </m:dPr>
                        <m:e>
                          <m:eqArr>
                            <m:eqArrPr>
                              <m:ctrlPr>
                                <a:rPr lang="fr-CH" b="0" i="1" smtClean="0">
                                  <a:solidFill>
                                    <a:srgbClr val="0070C0"/>
                                  </a:solidFill>
                                  <a:latin typeface="Cambria Math" panose="02040503050406030204" pitchFamily="18" charset="0"/>
                                </a:rPr>
                              </m:ctrlPr>
                            </m:eqArrPr>
                            <m:e>
                              <m:r>
                                <a:rPr lang="fr-CH" b="0" i="1" smtClean="0">
                                  <a:solidFill>
                                    <a:srgbClr val="FFC000"/>
                                  </a:solidFill>
                                  <a:latin typeface="Cambria Math" panose="02040503050406030204" pitchFamily="18" charset="0"/>
                                </a:rPr>
                                <m:t>𝑙</m:t>
                              </m:r>
                              <m:d>
                                <m:dPr>
                                  <m:ctrlPr>
                                    <a:rPr lang="fr-CH" b="0" i="1" smtClean="0">
                                      <a:solidFill>
                                        <a:srgbClr val="FFC000"/>
                                      </a:solidFill>
                                      <a:latin typeface="Cambria Math" panose="02040503050406030204" pitchFamily="18" charset="0"/>
                                    </a:rPr>
                                  </m:ctrlPr>
                                </m:dPr>
                                <m:e>
                                  <m:r>
                                    <a:rPr lang="fr-CH" b="0" i="1" smtClean="0">
                                      <a:solidFill>
                                        <a:srgbClr val="FFC000"/>
                                      </a:solidFill>
                                      <a:latin typeface="Cambria Math" panose="02040503050406030204" pitchFamily="18" charset="0"/>
                                    </a:rPr>
                                    <m:t>𝑥</m:t>
                                  </m:r>
                                </m:e>
                              </m:d>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if</m:t>
                              </m:r>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rPr>
                                    <m:t>𝑦</m:t>
                                  </m:r>
                                </m:e>
                                <m:sup>
                                  <m:r>
                                    <a:rPr lang="fr-CH" i="1">
                                      <a:solidFill>
                                        <a:srgbClr val="0070C0"/>
                                      </a:solidFill>
                                      <a:latin typeface="Cambria Math" panose="02040503050406030204" pitchFamily="18" charset="0"/>
                                    </a:rPr>
                                    <m:t>∗</m:t>
                                  </m:r>
                                </m:sup>
                              </m:sSup>
                            </m:e>
                            <m:e>
                              <m:r>
                                <a:rPr lang="fr-CH" b="0" i="1" smtClean="0">
                                  <a:solidFill>
                                    <a:srgbClr val="00B050"/>
                                  </a:solidFill>
                                  <a:latin typeface="Cambria Math" panose="02040503050406030204" pitchFamily="18" charset="0"/>
                                </a:rPr>
                                <m:t>𝑔</m:t>
                              </m:r>
                              <m:d>
                                <m:dPr>
                                  <m:ctrlPr>
                                    <a:rPr lang="fr-CH" b="0" i="1" smtClean="0">
                                      <a:solidFill>
                                        <a:srgbClr val="00B050"/>
                                      </a:solidFill>
                                      <a:latin typeface="Cambria Math" panose="02040503050406030204" pitchFamily="18" charset="0"/>
                                    </a:rPr>
                                  </m:ctrlPr>
                                </m:dPr>
                                <m:e>
                                  <m:r>
                                    <a:rPr lang="fr-CH" b="0" i="1" smtClean="0">
                                      <a:solidFill>
                                        <a:srgbClr val="00B050"/>
                                      </a:solidFill>
                                      <a:latin typeface="Cambria Math" panose="02040503050406030204" pitchFamily="18" charset="0"/>
                                    </a:rPr>
                                    <m:t>𝑥</m:t>
                                  </m:r>
                                </m:e>
                              </m:d>
                              <m:r>
                                <m:rPr>
                                  <m:nor/>
                                </m:rPr>
                                <a:rPr lang="fr-CH" b="0" i="0" smtClean="0">
                                  <a:solidFill>
                                    <a:srgbClr val="00B050"/>
                                  </a:solidFill>
                                  <a:latin typeface="Cambria Math" panose="02040503050406030204" pitchFamily="18" charset="0"/>
                                </a:rPr>
                                <m:t> </m:t>
                              </m:r>
                              <m:r>
                                <m:rPr>
                                  <m:nor/>
                                </m:rPr>
                                <a:rPr lang="fr-CH">
                                  <a:solidFill>
                                    <a:srgbClr val="0070C0"/>
                                  </a:solidFill>
                                  <a:latin typeface="Cambria Math" panose="02040503050406030204" pitchFamily="18" charset="0"/>
                                </a:rPr>
                                <m:t>if</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&gt;</m:t>
                              </m:r>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rPr>
                                    <m:t>𝑦</m:t>
                                  </m:r>
                                </m:e>
                                <m:sup>
                                  <m:r>
                                    <a:rPr lang="fr-CH" i="1">
                                      <a:solidFill>
                                        <a:srgbClr val="0070C0"/>
                                      </a:solidFill>
                                      <a:latin typeface="Cambria Math" panose="02040503050406030204" pitchFamily="18" charset="0"/>
                                    </a:rPr>
                                    <m:t>∗</m:t>
                                  </m:r>
                                </m:sup>
                              </m:sSup>
                            </m:e>
                          </m:eqArr>
                        </m:e>
                      </m:d>
                    </m:oMath>
                  </m:oMathPara>
                </a14:m>
                <a:endParaRPr lang="en-CH" dirty="0"/>
              </a:p>
            </p:txBody>
          </p:sp>
        </mc:Choice>
        <mc:Fallback xmlns="">
          <p:sp>
            <p:nvSpPr>
              <p:cNvPr id="10" name="TextBox 9">
                <a:extLst>
                  <a:ext uri="{FF2B5EF4-FFF2-40B4-BE49-F238E27FC236}">
                    <a16:creationId xmlns:a16="http://schemas.microsoft.com/office/drawing/2014/main" id="{B40C34AB-D7AE-CAFA-FE5C-EA7323A628A8}"/>
                  </a:ext>
                </a:extLst>
              </p:cNvPr>
              <p:cNvSpPr txBox="1">
                <a:spLocks noRot="1" noChangeAspect="1" noMove="1" noResize="1" noEditPoints="1" noAdjustHandles="1" noChangeArrowheads="1" noChangeShapeType="1" noTextEdit="1"/>
              </p:cNvSpPr>
              <p:nvPr/>
            </p:nvSpPr>
            <p:spPr>
              <a:xfrm>
                <a:off x="7142012" y="3310481"/>
                <a:ext cx="3506118" cy="987193"/>
              </a:xfrm>
              <a:prstGeom prst="rect">
                <a:avLst/>
              </a:prstGeom>
              <a:blipFill>
                <a:blip r:embed="rId6"/>
                <a:stretch>
                  <a:fillRect t="-111392" b="-198734"/>
                </a:stretch>
              </a:blipFill>
            </p:spPr>
            <p:txBody>
              <a:bodyPr/>
              <a:lstStyle/>
              <a:p>
                <a:r>
                  <a:rPr lang="en-CH">
                    <a:noFill/>
                  </a:rPr>
                  <a:t> </a:t>
                </a:r>
              </a:p>
            </p:txBody>
          </p:sp>
        </mc:Fallback>
      </mc:AlternateContent>
      <p:grpSp>
        <p:nvGrpSpPr>
          <p:cNvPr id="18" name="Group 17">
            <a:extLst>
              <a:ext uri="{FF2B5EF4-FFF2-40B4-BE49-F238E27FC236}">
                <a16:creationId xmlns:a16="http://schemas.microsoft.com/office/drawing/2014/main" id="{AD39ABFA-49FF-1FBF-4EEC-EDDEDC3151FF}"/>
              </a:ext>
            </a:extLst>
          </p:cNvPr>
          <p:cNvGrpSpPr/>
          <p:nvPr/>
        </p:nvGrpSpPr>
        <p:grpSpPr>
          <a:xfrm>
            <a:off x="4826549" y="5675846"/>
            <a:ext cx="1113520" cy="618816"/>
            <a:chOff x="9557950" y="3621788"/>
            <a:chExt cx="1113520" cy="618816"/>
          </a:xfrm>
        </p:grpSpPr>
        <p:pic>
          <p:nvPicPr>
            <p:cNvPr id="11" name="Picture 10">
              <a:extLst>
                <a:ext uri="{FF2B5EF4-FFF2-40B4-BE49-F238E27FC236}">
                  <a16:creationId xmlns:a16="http://schemas.microsoft.com/office/drawing/2014/main" id="{6F75784F-1D89-0849-DBA5-997F615953AD}"/>
                </a:ext>
              </a:extLst>
            </p:cNvPr>
            <p:cNvPicPr>
              <a:picLocks noChangeAspect="1"/>
            </p:cNvPicPr>
            <p:nvPr/>
          </p:nvPicPr>
          <p:blipFill>
            <a:blip r:embed="rId7"/>
            <a:stretch>
              <a:fillRect/>
            </a:stretch>
          </p:blipFill>
          <p:spPr>
            <a:xfrm>
              <a:off x="9557950" y="3621788"/>
              <a:ext cx="454356" cy="61881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AC1C26-44C0-A676-6700-4F8F5279654B}"/>
                    </a:ext>
                  </a:extLst>
                </p:cNvPr>
                <p:cNvSpPr txBox="1"/>
                <p:nvPr/>
              </p:nvSpPr>
              <p:spPr>
                <a:xfrm>
                  <a:off x="10217115" y="3770092"/>
                  <a:ext cx="4543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solidFill>
                              <a:srgbClr val="FFC000"/>
                            </a:solidFill>
                            <a:latin typeface="Cambria Math" panose="02040503050406030204" pitchFamily="18" charset="0"/>
                          </a:rPr>
                          <m:t>𝑙</m:t>
                        </m:r>
                        <m:d>
                          <m:dPr>
                            <m:ctrlPr>
                              <a:rPr lang="fr-CH" b="0" i="1" smtClean="0">
                                <a:solidFill>
                                  <a:srgbClr val="FFC000"/>
                                </a:solidFill>
                                <a:latin typeface="Cambria Math" panose="02040503050406030204" pitchFamily="18" charset="0"/>
                              </a:rPr>
                            </m:ctrlPr>
                          </m:dPr>
                          <m:e>
                            <m:r>
                              <a:rPr lang="fr-CH" b="0" i="1" smtClean="0">
                                <a:solidFill>
                                  <a:srgbClr val="FFC000"/>
                                </a:solidFill>
                                <a:latin typeface="Cambria Math" panose="02040503050406030204" pitchFamily="18" charset="0"/>
                              </a:rPr>
                              <m:t>𝑥</m:t>
                            </m:r>
                          </m:e>
                        </m:d>
                      </m:oMath>
                    </m:oMathPara>
                  </a14:m>
                  <a:endParaRPr lang="en-CH" dirty="0">
                    <a:solidFill>
                      <a:srgbClr val="FFC000"/>
                    </a:solidFill>
                  </a:endParaRPr>
                </a:p>
              </p:txBody>
            </p:sp>
          </mc:Choice>
          <mc:Fallback xmlns="">
            <p:sp>
              <p:nvSpPr>
                <p:cNvPr id="12" name="TextBox 11">
                  <a:extLst>
                    <a:ext uri="{FF2B5EF4-FFF2-40B4-BE49-F238E27FC236}">
                      <a16:creationId xmlns:a16="http://schemas.microsoft.com/office/drawing/2014/main" id="{A5AC1C26-44C0-A676-6700-4F8F5279654B}"/>
                    </a:ext>
                  </a:extLst>
                </p:cNvPr>
                <p:cNvSpPr txBox="1">
                  <a:spLocks noRot="1" noChangeAspect="1" noMove="1" noResize="1" noEditPoints="1" noAdjustHandles="1" noChangeArrowheads="1" noChangeShapeType="1" noTextEdit="1"/>
                </p:cNvSpPr>
                <p:nvPr/>
              </p:nvSpPr>
              <p:spPr>
                <a:xfrm>
                  <a:off x="10217115" y="3770092"/>
                  <a:ext cx="454355" cy="276999"/>
                </a:xfrm>
                <a:prstGeom prst="rect">
                  <a:avLst/>
                </a:prstGeom>
                <a:blipFill>
                  <a:blip r:embed="rId8"/>
                  <a:stretch>
                    <a:fillRect l="-13889" b="-8696"/>
                  </a:stretch>
                </a:blipFill>
              </p:spPr>
              <p:txBody>
                <a:bodyPr/>
                <a:lstStyle/>
                <a:p>
                  <a:r>
                    <a:rPr lang="en-CH">
                      <a:noFill/>
                    </a:rPr>
                    <a:t> </a:t>
                  </a:r>
                </a:p>
              </p:txBody>
            </p:sp>
          </mc:Fallback>
        </mc:AlternateContent>
      </p:grpSp>
      <p:grpSp>
        <p:nvGrpSpPr>
          <p:cNvPr id="17" name="Group 16">
            <a:extLst>
              <a:ext uri="{FF2B5EF4-FFF2-40B4-BE49-F238E27FC236}">
                <a16:creationId xmlns:a16="http://schemas.microsoft.com/office/drawing/2014/main" id="{5C7272E8-FBE8-9E4F-3B52-B720CD385B5A}"/>
              </a:ext>
            </a:extLst>
          </p:cNvPr>
          <p:cNvGrpSpPr/>
          <p:nvPr/>
        </p:nvGrpSpPr>
        <p:grpSpPr>
          <a:xfrm>
            <a:off x="4845891" y="4374151"/>
            <a:ext cx="1090180" cy="663561"/>
            <a:chOff x="9557950" y="2863219"/>
            <a:chExt cx="1090180" cy="663561"/>
          </a:xfrm>
        </p:grpSpPr>
        <p:pic>
          <p:nvPicPr>
            <p:cNvPr id="13" name="Picture 12">
              <a:extLst>
                <a:ext uri="{FF2B5EF4-FFF2-40B4-BE49-F238E27FC236}">
                  <a16:creationId xmlns:a16="http://schemas.microsoft.com/office/drawing/2014/main" id="{D774FE0F-1325-F67B-7BC6-57401C4EE264}"/>
                </a:ext>
              </a:extLst>
            </p:cNvPr>
            <p:cNvPicPr>
              <a:picLocks noChangeAspect="1"/>
            </p:cNvPicPr>
            <p:nvPr/>
          </p:nvPicPr>
          <p:blipFill>
            <a:blip r:embed="rId9"/>
            <a:stretch>
              <a:fillRect/>
            </a:stretch>
          </p:blipFill>
          <p:spPr>
            <a:xfrm>
              <a:off x="9557950" y="2863219"/>
              <a:ext cx="487209" cy="66356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8E5806A-60C5-02B2-16A1-CE5D5A527B87}"/>
                    </a:ext>
                  </a:extLst>
                </p:cNvPr>
                <p:cNvSpPr txBox="1"/>
                <p:nvPr/>
              </p:nvSpPr>
              <p:spPr>
                <a:xfrm>
                  <a:off x="10217115" y="3056499"/>
                  <a:ext cx="431015" cy="276999"/>
                </a:xfrm>
                <a:prstGeom prst="rect">
                  <a:avLst/>
                </a:prstGeom>
                <a:noFill/>
              </p:spPr>
              <p:txBody>
                <a:bodyPr wrap="none" lIns="0" tIns="0" rIns="0" bIns="0" rtlCol="0">
                  <a:spAutoFit/>
                </a:bodyPr>
                <a:lstStyle/>
                <a:p>
                  <a:r>
                    <a:rPr lang="fr-CH" b="0" dirty="0">
                      <a:solidFill>
                        <a:srgbClr val="00B050"/>
                      </a:solidFill>
                    </a:rPr>
                    <a:t>g</a:t>
                  </a:r>
                  <a14:m>
                    <m:oMath xmlns:m="http://schemas.openxmlformats.org/officeDocument/2006/math">
                      <m:d>
                        <m:dPr>
                          <m:ctrlPr>
                            <a:rPr lang="fr-CH" b="0" i="1" smtClean="0">
                              <a:solidFill>
                                <a:srgbClr val="00B050"/>
                              </a:solidFill>
                              <a:latin typeface="Cambria Math" panose="02040503050406030204" pitchFamily="18" charset="0"/>
                            </a:rPr>
                          </m:ctrlPr>
                        </m:dPr>
                        <m:e>
                          <m:r>
                            <a:rPr lang="fr-CH" b="0" i="1" smtClean="0">
                              <a:solidFill>
                                <a:srgbClr val="00B050"/>
                              </a:solidFill>
                              <a:latin typeface="Cambria Math" panose="02040503050406030204" pitchFamily="18" charset="0"/>
                            </a:rPr>
                            <m:t>𝑥</m:t>
                          </m:r>
                        </m:e>
                      </m:d>
                    </m:oMath>
                  </a14:m>
                  <a:endParaRPr lang="en-CH" dirty="0">
                    <a:solidFill>
                      <a:srgbClr val="00B050"/>
                    </a:solidFill>
                  </a:endParaRPr>
                </a:p>
              </p:txBody>
            </p:sp>
          </mc:Choice>
          <mc:Fallback xmlns="">
            <p:sp>
              <p:nvSpPr>
                <p:cNvPr id="14" name="TextBox 13">
                  <a:extLst>
                    <a:ext uri="{FF2B5EF4-FFF2-40B4-BE49-F238E27FC236}">
                      <a16:creationId xmlns:a16="http://schemas.microsoft.com/office/drawing/2014/main" id="{98E5806A-60C5-02B2-16A1-CE5D5A527B87}"/>
                    </a:ext>
                  </a:extLst>
                </p:cNvPr>
                <p:cNvSpPr txBox="1">
                  <a:spLocks noRot="1" noChangeAspect="1" noMove="1" noResize="1" noEditPoints="1" noAdjustHandles="1" noChangeArrowheads="1" noChangeShapeType="1" noTextEdit="1"/>
                </p:cNvSpPr>
                <p:nvPr/>
              </p:nvSpPr>
              <p:spPr>
                <a:xfrm>
                  <a:off x="10217115" y="3056499"/>
                  <a:ext cx="431015" cy="276999"/>
                </a:xfrm>
                <a:prstGeom prst="rect">
                  <a:avLst/>
                </a:prstGeom>
                <a:blipFill>
                  <a:blip r:embed="rId10"/>
                  <a:stretch>
                    <a:fillRect l="-31429" t="-26087" b="-47826"/>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ACAD44-CA2E-AEF1-9721-703DA496D82C}"/>
                  </a:ext>
                </a:extLst>
              </p:cNvPr>
              <p:cNvSpPr txBox="1"/>
              <p:nvPr/>
            </p:nvSpPr>
            <p:spPr>
              <a:xfrm>
                <a:off x="6357460" y="4781834"/>
                <a:ext cx="6097836" cy="1010277"/>
              </a:xfrm>
              <a:prstGeom prst="rect">
                <a:avLst/>
              </a:prstGeom>
              <a:noFill/>
            </p:spPr>
            <p:txBody>
              <a:bodyPr wrap="square">
                <a:spAutoFit/>
              </a:bodyPr>
              <a:lstStyle/>
              <a:p>
                <a:r>
                  <a:rPr lang="en-CH" dirty="0">
                    <a:solidFill>
                      <a:srgbClr val="0070C0"/>
                    </a:solidFill>
                  </a:rPr>
                  <a:t>The TPE algorithm will give a large </a:t>
                </a:r>
                <a:r>
                  <a:rPr lang="en-CH" i="1" dirty="0">
                    <a:solidFill>
                      <a:srgbClr val="0070C0"/>
                    </a:solidFill>
                  </a:rPr>
                  <a:t>EI</a:t>
                </a:r>
                <a:r>
                  <a:rPr lang="en-CH" dirty="0">
                    <a:solidFill>
                      <a:srgbClr val="0070C0"/>
                    </a:solidFill>
                  </a:rPr>
                  <a:t> value for hyperscore</a:t>
                </a:r>
                <a:r>
                  <a:rPr lang="en-CH" i="1" dirty="0">
                    <a:solidFill>
                      <a:srgbClr val="0070C0"/>
                    </a:solidFill>
                  </a:rPr>
                  <a:t> </a:t>
                </a:r>
              </a:p>
              <a:p>
                <a:r>
                  <a:rPr lang="en-GB" dirty="0">
                    <a:solidFill>
                      <a:srgbClr val="0070C0"/>
                    </a:solidFill>
                  </a:rPr>
                  <a:t>v</a:t>
                </a:r>
                <a:r>
                  <a:rPr lang="en-CH" dirty="0">
                    <a:solidFill>
                      <a:srgbClr val="0070C0"/>
                    </a:solidFill>
                  </a:rPr>
                  <a:t>alues </a:t>
                </a:r>
                <a14:m>
                  <m:oMath xmlns:m="http://schemas.openxmlformats.org/officeDocument/2006/math">
                    <m:r>
                      <a:rPr lang="fr-CH" b="0" i="1" smtClean="0">
                        <a:solidFill>
                          <a:srgbClr val="0070C0"/>
                        </a:solidFill>
                        <a:latin typeface="Cambria Math" panose="02040503050406030204" pitchFamily="18" charset="0"/>
                      </a:rPr>
                      <m:t>𝑥</m:t>
                    </m:r>
                    <m:r>
                      <a:rPr lang="fr-CH" b="0" i="0" smtClean="0">
                        <a:solidFill>
                          <a:srgbClr val="0070C0"/>
                        </a:solidFill>
                        <a:latin typeface="Cambria Math" panose="02040503050406030204" pitchFamily="18" charset="0"/>
                      </a:rPr>
                      <m:t>=</m:t>
                    </m:r>
                    <m:func>
                      <m:funcPr>
                        <m:ctrlPr>
                          <a:rPr lang="fr-CH" b="0" i="1" smtClean="0">
                            <a:solidFill>
                              <a:srgbClr val="0070C0"/>
                            </a:solidFill>
                            <a:latin typeface="Cambria Math" panose="02040503050406030204" pitchFamily="18" charset="0"/>
                          </a:rPr>
                        </m:ctrlPr>
                      </m:funcPr>
                      <m:fName>
                        <m:limLow>
                          <m:limLowPr>
                            <m:ctrlPr>
                              <a:rPr lang="fr-CH" b="0" i="1" smtClean="0">
                                <a:solidFill>
                                  <a:srgbClr val="0070C0"/>
                                </a:solidFill>
                                <a:latin typeface="Cambria Math" panose="02040503050406030204" pitchFamily="18" charset="0"/>
                              </a:rPr>
                            </m:ctrlPr>
                          </m:limLowPr>
                          <m:e>
                            <m:r>
                              <m:rPr>
                                <m:sty m:val="p"/>
                              </m:rPr>
                              <a:rPr lang="fr-CH" b="0" i="0" smtClean="0">
                                <a:solidFill>
                                  <a:srgbClr val="0070C0"/>
                                </a:solidFill>
                                <a:latin typeface="Cambria Math" panose="02040503050406030204" pitchFamily="18" charset="0"/>
                              </a:rPr>
                              <m:t>argmax</m:t>
                            </m:r>
                          </m:e>
                          <m:lim>
                            <m:r>
                              <a:rPr lang="fr-CH" b="0" i="1" smtClean="0">
                                <a:solidFill>
                                  <a:srgbClr val="0070C0"/>
                                </a:solidFill>
                                <a:latin typeface="Cambria Math" panose="02040503050406030204" pitchFamily="18" charset="0"/>
                              </a:rPr>
                              <m:t>𝑥</m:t>
                            </m:r>
                          </m:lim>
                        </m:limLow>
                      </m:fName>
                      <m:e>
                        <m:f>
                          <m:fPr>
                            <m:type m:val="skw"/>
                            <m:ctrlPr>
                              <a:rPr lang="fr-CH" b="0" i="1" smtClean="0">
                                <a:solidFill>
                                  <a:srgbClr val="0070C0"/>
                                </a:solidFill>
                                <a:latin typeface="Cambria Math" panose="02040503050406030204" pitchFamily="18" charset="0"/>
                              </a:rPr>
                            </m:ctrlPr>
                          </m:fPr>
                          <m:num>
                            <m:r>
                              <a:rPr lang="fr-CH" b="0" i="1" smtClean="0">
                                <a:solidFill>
                                  <a:srgbClr val="00B050"/>
                                </a:solidFill>
                                <a:latin typeface="Cambria Math" panose="02040503050406030204" pitchFamily="18" charset="0"/>
                              </a:rPr>
                              <m:t>𝑔</m:t>
                            </m:r>
                            <m:d>
                              <m:dPr>
                                <m:ctrlPr>
                                  <a:rPr lang="fr-CH" i="1" smtClean="0">
                                    <a:solidFill>
                                      <a:srgbClr val="00B050"/>
                                    </a:solidFill>
                                    <a:latin typeface="Cambria Math" panose="02040503050406030204" pitchFamily="18" charset="0"/>
                                  </a:rPr>
                                </m:ctrlPr>
                              </m:dPr>
                              <m:e>
                                <m:r>
                                  <a:rPr lang="fr-CH" i="1">
                                    <a:solidFill>
                                      <a:srgbClr val="00B050"/>
                                    </a:solidFill>
                                    <a:latin typeface="Cambria Math" panose="02040503050406030204" pitchFamily="18" charset="0"/>
                                  </a:rPr>
                                  <m:t>𝑥</m:t>
                                </m:r>
                              </m:e>
                            </m:d>
                          </m:num>
                          <m:den>
                            <m:r>
                              <a:rPr lang="fr-CH" i="1" smtClean="0">
                                <a:solidFill>
                                  <a:srgbClr val="FFC000"/>
                                </a:solidFill>
                                <a:latin typeface="Cambria Math" panose="02040503050406030204" pitchFamily="18" charset="0"/>
                              </a:rPr>
                              <m:t>𝑙</m:t>
                            </m:r>
                            <m:d>
                              <m:dPr>
                                <m:ctrlPr>
                                  <a:rPr lang="fr-CH" i="1">
                                    <a:solidFill>
                                      <a:srgbClr val="FFC000"/>
                                    </a:solidFill>
                                    <a:latin typeface="Cambria Math" panose="02040503050406030204" pitchFamily="18" charset="0"/>
                                  </a:rPr>
                                </m:ctrlPr>
                              </m:dPr>
                              <m:e>
                                <m:r>
                                  <a:rPr lang="fr-CH" i="1">
                                    <a:solidFill>
                                      <a:srgbClr val="FFC000"/>
                                    </a:solidFill>
                                    <a:latin typeface="Cambria Math" panose="02040503050406030204" pitchFamily="18" charset="0"/>
                                  </a:rPr>
                                  <m:t>𝑥</m:t>
                                </m:r>
                              </m:e>
                            </m:d>
                          </m:den>
                        </m:f>
                      </m:e>
                    </m:func>
                    <m:r>
                      <a:rPr lang="fr-CH" b="0" i="0" smtClean="0">
                        <a:solidFill>
                          <a:srgbClr val="0070C0"/>
                        </a:solidFill>
                        <a:latin typeface="Cambria Math" panose="02040503050406030204" pitchFamily="18" charset="0"/>
                        <a:ea typeface="Cambria Math" panose="02040503050406030204" pitchFamily="18" charset="0"/>
                      </a:rPr>
                      <m:t>, </m:t>
                    </m:r>
                    <m:r>
                      <m:rPr>
                        <m:sty m:val="p"/>
                      </m:rPr>
                      <a:rPr lang="fr-CH" b="0" i="0" smtClean="0">
                        <a:solidFill>
                          <a:srgbClr val="0070C0"/>
                        </a:solidFill>
                        <a:latin typeface="Cambria Math" panose="02040503050406030204" pitchFamily="18" charset="0"/>
                        <a:ea typeface="Cambria Math" panose="02040503050406030204" pitchFamily="18" charset="0"/>
                      </a:rPr>
                      <m:t>i</m:t>
                    </m:r>
                    <m:r>
                      <a:rPr lang="fr-CH" b="0" i="0" smtClean="0">
                        <a:solidFill>
                          <a:srgbClr val="0070C0"/>
                        </a:solidFill>
                        <a:latin typeface="Cambria Math" panose="02040503050406030204" pitchFamily="18" charset="0"/>
                        <a:ea typeface="Cambria Math" panose="02040503050406030204" pitchFamily="18" charset="0"/>
                      </a:rPr>
                      <m:t>.</m:t>
                    </m:r>
                    <m:r>
                      <m:rPr>
                        <m:sty m:val="p"/>
                      </m:rPr>
                      <a:rPr lang="fr-CH" b="0" i="0" smtClean="0">
                        <a:solidFill>
                          <a:srgbClr val="0070C0"/>
                        </a:solidFill>
                        <a:latin typeface="Cambria Math" panose="02040503050406030204" pitchFamily="18" charset="0"/>
                        <a:ea typeface="Cambria Math" panose="02040503050406030204" pitchFamily="18" charset="0"/>
                      </a:rPr>
                      <m:t>e</m:t>
                    </m:r>
                    <m:r>
                      <a:rPr lang="fr-CH" b="0" i="0" smtClean="0">
                        <a:solidFill>
                          <a:srgbClr val="0070C0"/>
                        </a:solidFill>
                        <a:latin typeface="Cambria Math" panose="02040503050406030204" pitchFamily="18" charset="0"/>
                        <a:ea typeface="Cambria Math" panose="02040503050406030204" pitchFamily="18" charset="0"/>
                      </a:rPr>
                      <m:t>. </m:t>
                    </m:r>
                  </m:oMath>
                </a14:m>
                <a:r>
                  <a:rPr lang="en-CH" dirty="0">
                    <a:solidFill>
                      <a:srgbClr val="0070C0"/>
                    </a:solidFill>
                  </a:rPr>
                  <a:t>it will choose hyperscores with large </a:t>
                </a:r>
                <a14:m>
                  <m:oMath xmlns:m="http://schemas.openxmlformats.org/officeDocument/2006/math">
                    <m:r>
                      <a:rPr lang="fr-CH" i="1" smtClean="0">
                        <a:solidFill>
                          <a:srgbClr val="FFC000"/>
                        </a:solidFill>
                        <a:latin typeface="Cambria Math" panose="02040503050406030204" pitchFamily="18" charset="0"/>
                      </a:rPr>
                      <m:t>𝑙</m:t>
                    </m:r>
                    <m:d>
                      <m:dPr>
                        <m:ctrlPr>
                          <a:rPr lang="fr-CH" i="1">
                            <a:solidFill>
                              <a:srgbClr val="FFC000"/>
                            </a:solidFill>
                            <a:latin typeface="Cambria Math" panose="02040503050406030204" pitchFamily="18" charset="0"/>
                          </a:rPr>
                        </m:ctrlPr>
                      </m:dPr>
                      <m:e>
                        <m:r>
                          <a:rPr lang="fr-CH" i="1">
                            <a:solidFill>
                              <a:srgbClr val="FFC000"/>
                            </a:solidFill>
                            <a:latin typeface="Cambria Math" panose="02040503050406030204" pitchFamily="18" charset="0"/>
                          </a:rPr>
                          <m:t>𝑥</m:t>
                        </m:r>
                      </m:e>
                    </m:d>
                  </m:oMath>
                </a14:m>
                <a:r>
                  <a:rPr lang="en-CH" dirty="0">
                    <a:solidFill>
                      <a:srgbClr val="FFC000"/>
                    </a:solidFill>
                  </a:rPr>
                  <a:t> </a:t>
                </a:r>
                <a:r>
                  <a:rPr lang="en-CH" dirty="0">
                    <a:solidFill>
                      <a:srgbClr val="0070C0"/>
                    </a:solidFill>
                  </a:rPr>
                  <a:t>and small </a:t>
                </a:r>
                <a14:m>
                  <m:oMath xmlns:m="http://schemas.openxmlformats.org/officeDocument/2006/math">
                    <m:r>
                      <a:rPr lang="fr-CH" i="1" smtClean="0">
                        <a:solidFill>
                          <a:srgbClr val="00B050"/>
                        </a:solidFill>
                        <a:latin typeface="Cambria Math" panose="02040503050406030204" pitchFamily="18" charset="0"/>
                      </a:rPr>
                      <m:t>𝑔</m:t>
                    </m:r>
                    <m:d>
                      <m:dPr>
                        <m:ctrlPr>
                          <a:rPr lang="fr-CH" i="1">
                            <a:solidFill>
                              <a:srgbClr val="00B050"/>
                            </a:solidFill>
                            <a:latin typeface="Cambria Math" panose="02040503050406030204" pitchFamily="18" charset="0"/>
                          </a:rPr>
                        </m:ctrlPr>
                      </m:dPr>
                      <m:e>
                        <m:r>
                          <a:rPr lang="fr-CH" i="1">
                            <a:solidFill>
                              <a:srgbClr val="00B050"/>
                            </a:solidFill>
                            <a:latin typeface="Cambria Math" panose="02040503050406030204" pitchFamily="18" charset="0"/>
                          </a:rPr>
                          <m:t>𝑥</m:t>
                        </m:r>
                      </m:e>
                    </m:d>
                  </m:oMath>
                </a14:m>
                <a:r>
                  <a:rPr lang="en-CH" dirty="0">
                    <a:solidFill>
                      <a:srgbClr val="0070C0"/>
                    </a:solidFill>
                  </a:rPr>
                  <a:t>.</a:t>
                </a:r>
              </a:p>
            </p:txBody>
          </p:sp>
        </mc:Choice>
        <mc:Fallback xmlns="">
          <p:sp>
            <p:nvSpPr>
              <p:cNvPr id="16" name="TextBox 15">
                <a:extLst>
                  <a:ext uri="{FF2B5EF4-FFF2-40B4-BE49-F238E27FC236}">
                    <a16:creationId xmlns:a16="http://schemas.microsoft.com/office/drawing/2014/main" id="{72ACAD44-CA2E-AEF1-9721-703DA496D82C}"/>
                  </a:ext>
                </a:extLst>
              </p:cNvPr>
              <p:cNvSpPr txBox="1">
                <a:spLocks noRot="1" noChangeAspect="1" noMove="1" noResize="1" noEditPoints="1" noAdjustHandles="1" noChangeArrowheads="1" noChangeShapeType="1" noTextEdit="1"/>
              </p:cNvSpPr>
              <p:nvPr/>
            </p:nvSpPr>
            <p:spPr>
              <a:xfrm>
                <a:off x="6357460" y="4781834"/>
                <a:ext cx="6097836" cy="1010277"/>
              </a:xfrm>
              <a:prstGeom prst="rect">
                <a:avLst/>
              </a:prstGeom>
              <a:blipFill>
                <a:blip r:embed="rId11"/>
                <a:stretch>
                  <a:fillRect l="-832" t="-24691" b="-50617"/>
                </a:stretch>
              </a:blipFill>
            </p:spPr>
            <p:txBody>
              <a:bodyPr/>
              <a:lstStyle/>
              <a:p>
                <a:r>
                  <a:rPr lang="en-CH">
                    <a:noFill/>
                  </a:rPr>
                  <a:t> </a:t>
                </a:r>
              </a:p>
            </p:txBody>
          </p:sp>
        </mc:Fallback>
      </mc:AlternateContent>
      <p:sp>
        <p:nvSpPr>
          <p:cNvPr id="19" name="Right Brace 18">
            <a:extLst>
              <a:ext uri="{FF2B5EF4-FFF2-40B4-BE49-F238E27FC236}">
                <a16:creationId xmlns:a16="http://schemas.microsoft.com/office/drawing/2014/main" id="{1CE2E4A1-63CF-DAE6-EDB1-235574DDEF06}"/>
              </a:ext>
            </a:extLst>
          </p:cNvPr>
          <p:cNvSpPr/>
          <p:nvPr/>
        </p:nvSpPr>
        <p:spPr>
          <a:xfrm>
            <a:off x="4235076" y="3804018"/>
            <a:ext cx="300176" cy="176273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0" name="Right Brace 19">
            <a:extLst>
              <a:ext uri="{FF2B5EF4-FFF2-40B4-BE49-F238E27FC236}">
                <a16:creationId xmlns:a16="http://schemas.microsoft.com/office/drawing/2014/main" id="{5CC5EE17-3EC8-1D05-62B4-6D9874F22293}"/>
              </a:ext>
            </a:extLst>
          </p:cNvPr>
          <p:cNvSpPr/>
          <p:nvPr/>
        </p:nvSpPr>
        <p:spPr>
          <a:xfrm>
            <a:off x="4235076" y="5566752"/>
            <a:ext cx="300176" cy="772579"/>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solidFill>
                <a:schemeClr val="bg2">
                  <a:lumMod val="50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689757C-8B03-C0DF-F4FF-970FB24FC0A7}"/>
                  </a:ext>
                </a:extLst>
              </p:cNvPr>
              <p:cNvSpPr txBox="1"/>
              <p:nvPr/>
            </p:nvSpPr>
            <p:spPr>
              <a:xfrm>
                <a:off x="5333100" y="2456989"/>
                <a:ext cx="37146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CH" sz="1800" i="1" smtClean="0">
                              <a:solidFill>
                                <a:srgbClr val="0070C0"/>
                              </a:solidFill>
                              <a:latin typeface="Cambria Math" panose="02040503050406030204" pitchFamily="18" charset="0"/>
                            </a:rPr>
                          </m:ctrlPr>
                        </m:sSupPr>
                        <m:e>
                          <m:r>
                            <a:rPr lang="fr-CH" sz="1800" i="1">
                              <a:solidFill>
                                <a:srgbClr val="0070C0"/>
                              </a:solidFill>
                              <a:latin typeface="Cambria Math" panose="02040503050406030204" pitchFamily="18" charset="0"/>
                            </a:rPr>
                            <m:t>𝑦</m:t>
                          </m:r>
                        </m:e>
                        <m:sup>
                          <m:r>
                            <a:rPr lang="fr-CH" sz="1800" i="1">
                              <a:solidFill>
                                <a:srgbClr val="0070C0"/>
                              </a:solidFill>
                              <a:latin typeface="Cambria Math" panose="02040503050406030204" pitchFamily="18" charset="0"/>
                            </a:rPr>
                            <m:t>∗</m:t>
                          </m:r>
                        </m:sup>
                      </m:sSup>
                      <m:r>
                        <a:rPr lang="fr-CH" sz="1800" b="0" i="1" smtClean="0">
                          <a:solidFill>
                            <a:srgbClr val="0070C0"/>
                          </a:solidFill>
                          <a:latin typeface="Cambria Math" panose="02040503050406030204" pitchFamily="18" charset="0"/>
                        </a:rPr>
                        <m:t>=</m:t>
                      </m:r>
                      <m:r>
                        <a:rPr lang="fr-CH" sz="1800" b="0" i="1" smtClean="0">
                          <a:solidFill>
                            <a:srgbClr val="0070C0"/>
                          </a:solidFill>
                          <a:latin typeface="Cambria Math" panose="02040503050406030204" pitchFamily="18" charset="0"/>
                          <a:ea typeface="Cambria Math" panose="02040503050406030204" pitchFamily="18" charset="0"/>
                        </a:rPr>
                        <m:t>𝛾</m:t>
                      </m:r>
                      <m:r>
                        <a:rPr lang="fr-CH" sz="1800" b="0" i="1" smtClean="0">
                          <a:solidFill>
                            <a:srgbClr val="0070C0"/>
                          </a:solidFill>
                          <a:latin typeface="Cambria Math" panose="02040503050406030204" pitchFamily="18" charset="0"/>
                          <a:ea typeface="Cambria Math" panose="02040503050406030204" pitchFamily="18" charset="0"/>
                        </a:rPr>
                        <m:t>−</m:t>
                      </m:r>
                      <m:r>
                        <m:rPr>
                          <m:nor/>
                        </m:rPr>
                        <a:rPr lang="fr-CH" sz="1800" b="0" i="0" smtClean="0">
                          <a:solidFill>
                            <a:srgbClr val="0070C0"/>
                          </a:solidFill>
                          <a:latin typeface="Cambria Math" panose="02040503050406030204" pitchFamily="18" charset="0"/>
                          <a:ea typeface="Cambria Math" panose="02040503050406030204" pitchFamily="18" charset="0"/>
                        </a:rPr>
                        <m:t>quantile</m:t>
                      </m:r>
                      <m:r>
                        <a:rPr lang="fr-CH" sz="1800" b="0" i="1" smtClean="0">
                          <a:solidFill>
                            <a:srgbClr val="0070C0"/>
                          </a:solidFill>
                          <a:latin typeface="Cambria Math" panose="02040503050406030204" pitchFamily="18" charset="0"/>
                        </a:rPr>
                        <m:t>:</m:t>
                      </m:r>
                      <m:r>
                        <a:rPr lang="fr-CH" sz="1800" b="0" i="1" smtClean="0">
                          <a:solidFill>
                            <a:srgbClr val="0070C0"/>
                          </a:solidFill>
                          <a:latin typeface="Cambria Math" panose="02040503050406030204" pitchFamily="18" charset="0"/>
                        </a:rPr>
                        <m:t>𝑝</m:t>
                      </m:r>
                      <m:d>
                        <m:dPr>
                          <m:ctrlPr>
                            <a:rPr lang="fr-CH" sz="1800" b="0" i="1" smtClean="0">
                              <a:solidFill>
                                <a:srgbClr val="0070C0"/>
                              </a:solidFill>
                              <a:latin typeface="Cambria Math" panose="02040503050406030204" pitchFamily="18" charset="0"/>
                            </a:rPr>
                          </m:ctrlPr>
                        </m:dPr>
                        <m:e>
                          <m:r>
                            <a:rPr lang="fr-CH" sz="1800" b="0" i="1" smtClean="0">
                              <a:solidFill>
                                <a:srgbClr val="0070C0"/>
                              </a:solidFill>
                              <a:latin typeface="Cambria Math" panose="02040503050406030204" pitchFamily="18" charset="0"/>
                            </a:rPr>
                            <m:t>𝑦</m:t>
                          </m:r>
                          <m:r>
                            <a:rPr lang="fr-CH" sz="1800" b="0" i="1" smtClean="0">
                              <a:solidFill>
                                <a:srgbClr val="0070C0"/>
                              </a:solidFill>
                              <a:latin typeface="Cambria Math" panose="02040503050406030204" pitchFamily="18" charset="0"/>
                            </a:rPr>
                            <m:t>&lt;</m:t>
                          </m:r>
                          <m:sSup>
                            <m:sSupPr>
                              <m:ctrlPr>
                                <a:rPr lang="fr-CH" sz="1800" i="1">
                                  <a:solidFill>
                                    <a:srgbClr val="0070C0"/>
                                  </a:solidFill>
                                  <a:latin typeface="Cambria Math" panose="02040503050406030204" pitchFamily="18" charset="0"/>
                                </a:rPr>
                              </m:ctrlPr>
                            </m:sSupPr>
                            <m:e>
                              <m:r>
                                <a:rPr lang="fr-CH" sz="1800" i="1">
                                  <a:solidFill>
                                    <a:srgbClr val="0070C0"/>
                                  </a:solidFill>
                                  <a:latin typeface="Cambria Math" panose="02040503050406030204" pitchFamily="18" charset="0"/>
                                </a:rPr>
                                <m:t>𝑦</m:t>
                              </m:r>
                            </m:e>
                            <m:sup>
                              <m:r>
                                <a:rPr lang="fr-CH" sz="1800" i="1">
                                  <a:solidFill>
                                    <a:srgbClr val="0070C0"/>
                                  </a:solidFill>
                                  <a:latin typeface="Cambria Math" panose="02040503050406030204" pitchFamily="18" charset="0"/>
                                </a:rPr>
                                <m:t>∗</m:t>
                              </m:r>
                            </m:sup>
                          </m:sSup>
                        </m:e>
                      </m:d>
                      <m:r>
                        <a:rPr lang="fr-CH" sz="1800" b="0" i="1" smtClean="0">
                          <a:solidFill>
                            <a:srgbClr val="0070C0"/>
                          </a:solidFill>
                          <a:latin typeface="Cambria Math" panose="02040503050406030204" pitchFamily="18" charset="0"/>
                        </a:rPr>
                        <m:t>=</m:t>
                      </m:r>
                      <m:r>
                        <a:rPr lang="fr-CH" sz="1800" b="0" i="1" smtClean="0">
                          <a:solidFill>
                            <a:srgbClr val="0070C0"/>
                          </a:solidFill>
                          <a:latin typeface="Cambria Math" panose="02040503050406030204" pitchFamily="18" charset="0"/>
                          <a:ea typeface="Cambria Math" panose="02040503050406030204" pitchFamily="18" charset="0"/>
                        </a:rPr>
                        <m:t>𝛾</m:t>
                      </m:r>
                    </m:oMath>
                  </m:oMathPara>
                </a14:m>
                <a:endParaRPr lang="fr-CH" sz="1800" b="0" dirty="0">
                  <a:solidFill>
                    <a:srgbClr val="0070C0"/>
                  </a:solidFill>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6689757C-8B03-C0DF-F4FF-970FB24FC0A7}"/>
                  </a:ext>
                </a:extLst>
              </p:cNvPr>
              <p:cNvSpPr txBox="1">
                <a:spLocks noRot="1" noChangeAspect="1" noMove="1" noResize="1" noEditPoints="1" noAdjustHandles="1" noChangeArrowheads="1" noChangeShapeType="1" noTextEdit="1"/>
              </p:cNvSpPr>
              <p:nvPr/>
            </p:nvSpPr>
            <p:spPr>
              <a:xfrm>
                <a:off x="5333100" y="2456989"/>
                <a:ext cx="3714607" cy="369332"/>
              </a:xfrm>
              <a:prstGeom prst="rect">
                <a:avLst/>
              </a:prstGeom>
              <a:blipFill>
                <a:blip r:embed="rId12"/>
                <a:stretch>
                  <a:fillRect b="-16667"/>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2DCFE6F8-472A-C5CB-0EC0-297B94014AC2}"/>
              </a:ext>
            </a:extLst>
          </p:cNvPr>
          <p:cNvPicPr>
            <a:picLocks noChangeAspect="1"/>
          </p:cNvPicPr>
          <p:nvPr/>
        </p:nvPicPr>
        <p:blipFill>
          <a:blip r:embed="rId13"/>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08BBB8C8-E990-ADF7-31B6-39FD2E7370B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649994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6DE57-BDAE-C061-93A0-54A357200948}"/>
              </a:ext>
            </a:extLst>
          </p:cNvPr>
          <p:cNvSpPr>
            <a:spLocks noGrp="1"/>
          </p:cNvSpPr>
          <p:nvPr>
            <p:ph type="title"/>
          </p:nvPr>
        </p:nvSpPr>
        <p:spPr/>
        <p:txBody>
          <a:bodyPr/>
          <a:lstStyle/>
          <a:p>
            <a:r>
              <a:rPr lang="en-CH" dirty="0"/>
              <a:t>Hyperopt Iterations</a:t>
            </a:r>
          </a:p>
        </p:txBody>
      </p:sp>
      <p:pic>
        <p:nvPicPr>
          <p:cNvPr id="3" name="Picture 2">
            <a:extLst>
              <a:ext uri="{FF2B5EF4-FFF2-40B4-BE49-F238E27FC236}">
                <a16:creationId xmlns:a16="http://schemas.microsoft.com/office/drawing/2014/main" id="{1DA046FF-2D47-2CFA-D13E-5200FBDD0636}"/>
              </a:ext>
            </a:extLst>
          </p:cNvPr>
          <p:cNvPicPr>
            <a:picLocks noChangeAspect="1"/>
          </p:cNvPicPr>
          <p:nvPr/>
        </p:nvPicPr>
        <p:blipFill>
          <a:blip r:embed="rId2"/>
          <a:stretch>
            <a:fillRect/>
          </a:stretch>
        </p:blipFill>
        <p:spPr>
          <a:xfrm>
            <a:off x="3213540" y="1425039"/>
            <a:ext cx="6488600" cy="4581747"/>
          </a:xfrm>
          <a:prstGeom prst="rect">
            <a:avLst/>
          </a:prstGeom>
        </p:spPr>
      </p:pic>
      <p:sp>
        <p:nvSpPr>
          <p:cNvPr id="4" name="TextBox 3">
            <a:extLst>
              <a:ext uri="{FF2B5EF4-FFF2-40B4-BE49-F238E27FC236}">
                <a16:creationId xmlns:a16="http://schemas.microsoft.com/office/drawing/2014/main" id="{72CAFD98-C0EF-6562-5F38-0C2ABEE0B7AE}"/>
              </a:ext>
            </a:extLst>
          </p:cNvPr>
          <p:cNvSpPr txBox="1"/>
          <p:nvPr/>
        </p:nvSpPr>
        <p:spPr>
          <a:xfrm>
            <a:off x="5576695" y="6123543"/>
            <a:ext cx="2929841" cy="369332"/>
          </a:xfrm>
          <a:prstGeom prst="rect">
            <a:avLst/>
          </a:prstGeom>
          <a:noFill/>
        </p:spPr>
        <p:txBody>
          <a:bodyPr wrap="none" rtlCol="0">
            <a:spAutoFit/>
          </a:bodyPr>
          <a:lstStyle/>
          <a:p>
            <a:r>
              <a:rPr lang="en-CH" dirty="0">
                <a:hlinkClick r:id="rId3"/>
              </a:rPr>
              <a:t>Müller et al. Immunity, 2024</a:t>
            </a:r>
            <a:endParaRPr lang="en-CH" dirty="0"/>
          </a:p>
        </p:txBody>
      </p:sp>
      <p:pic>
        <p:nvPicPr>
          <p:cNvPr id="5" name="Picture 4">
            <a:extLst>
              <a:ext uri="{FF2B5EF4-FFF2-40B4-BE49-F238E27FC236}">
                <a16:creationId xmlns:a16="http://schemas.microsoft.com/office/drawing/2014/main" id="{19DC1309-D3D6-F0A7-2B05-54B67A4CB43A}"/>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E77334FD-2D8D-1EB9-5BC5-F69C7E1F894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351675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521A-59DD-C9CE-BB4F-414875C400E1}"/>
              </a:ext>
            </a:extLst>
          </p:cNvPr>
          <p:cNvSpPr>
            <a:spLocks noGrp="1"/>
          </p:cNvSpPr>
          <p:nvPr>
            <p:ph type="title"/>
          </p:nvPr>
        </p:nvSpPr>
        <p:spPr/>
        <p:txBody>
          <a:bodyPr/>
          <a:lstStyle/>
          <a:p>
            <a:r>
              <a:rPr lang="en-CH" dirty="0"/>
              <a:t>Nested Cross-Validation (CV)</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19B3B2A-CBB7-C762-3AC1-86CC6C7E6330}"/>
                  </a:ext>
                </a:extLst>
              </p:cNvPr>
              <p:cNvSpPr>
                <a:spLocks noGrp="1"/>
              </p:cNvSpPr>
              <p:nvPr>
                <p:ph idx="1"/>
              </p:nvPr>
            </p:nvSpPr>
            <p:spPr/>
            <p:txBody>
              <a:bodyPr/>
              <a:lstStyle/>
              <a:p>
                <a:r>
                  <a:rPr lang="fr-CH" dirty="0">
                    <a:solidFill>
                      <a:srgbClr val="0070C0"/>
                    </a:solidFill>
                  </a:rPr>
                  <a:t>Issues </a:t>
                </a:r>
                <a:r>
                  <a:rPr lang="fr-CH" dirty="0" err="1">
                    <a:solidFill>
                      <a:srgbClr val="0070C0"/>
                    </a:solidFill>
                  </a:rPr>
                  <a:t>that</a:t>
                </a:r>
                <a:r>
                  <a:rPr lang="fr-CH" dirty="0">
                    <a:solidFill>
                      <a:srgbClr val="0070C0"/>
                    </a:solidFill>
                  </a:rPr>
                  <a:t> </a:t>
                </a:r>
                <a:r>
                  <a:rPr lang="fr-CH" dirty="0" err="1">
                    <a:solidFill>
                      <a:srgbClr val="0070C0"/>
                    </a:solidFill>
                  </a:rPr>
                  <a:t>may</a:t>
                </a:r>
                <a:r>
                  <a:rPr lang="fr-CH" dirty="0">
                    <a:solidFill>
                      <a:srgbClr val="0070C0"/>
                    </a:solidFill>
                  </a:rPr>
                  <a:t> arise </a:t>
                </a:r>
                <a:r>
                  <a:rPr lang="fr-CH" dirty="0" err="1">
                    <a:solidFill>
                      <a:srgbClr val="0070C0"/>
                    </a:solidFill>
                  </a:rPr>
                  <a:t>with</a:t>
                </a:r>
                <a:r>
                  <a:rPr lang="fr-CH" dirty="0">
                    <a:solidFill>
                      <a:srgbClr val="0070C0"/>
                    </a:solidFill>
                  </a:rPr>
                  <a:t> CV:</a:t>
                </a:r>
              </a:p>
              <a:p>
                <a:pPr lvl="1"/>
                <a:r>
                  <a:rPr lang="fr-CH" dirty="0" err="1">
                    <a:solidFill>
                      <a:srgbClr val="0070C0"/>
                    </a:solidFill>
                  </a:rPr>
                  <a:t>Let’s</a:t>
                </a:r>
                <a:r>
                  <a:rPr lang="fr-CH" dirty="0">
                    <a:solidFill>
                      <a:srgbClr val="0070C0"/>
                    </a:solidFill>
                  </a:rPr>
                  <a:t> assume </a:t>
                </a:r>
                <a:r>
                  <a:rPr lang="fr-CH" dirty="0" err="1">
                    <a:solidFill>
                      <a:srgbClr val="0070C0"/>
                    </a:solidFill>
                  </a:rPr>
                  <a:t>you</a:t>
                </a:r>
                <a:r>
                  <a:rPr lang="fr-CH" dirty="0">
                    <a:solidFill>
                      <a:srgbClr val="0070C0"/>
                    </a:solidFill>
                  </a:rPr>
                  <a:t> </a:t>
                </a:r>
                <a:r>
                  <a:rPr lang="fr-CH" dirty="0" err="1">
                    <a:solidFill>
                      <a:srgbClr val="0070C0"/>
                    </a:solidFill>
                  </a:rPr>
                  <a:t>perform</a:t>
                </a:r>
                <a:r>
                  <a:rPr lang="fr-CH" dirty="0">
                    <a:solidFill>
                      <a:srgbClr val="0070C0"/>
                    </a:solidFill>
                  </a:rPr>
                  <a:t> a </a:t>
                </a:r>
                <a:r>
                  <a:rPr lang="fr-CH" dirty="0" err="1">
                    <a:solidFill>
                      <a:srgbClr val="0070C0"/>
                    </a:solidFill>
                  </a:rPr>
                  <a:t>hyperparameter</a:t>
                </a:r>
                <a:r>
                  <a:rPr lang="fr-CH" dirty="0">
                    <a:solidFill>
                      <a:srgbClr val="0070C0"/>
                    </a:solidFill>
                  </a:rPr>
                  <a:t> </a:t>
                </a:r>
                <a:r>
                  <a:rPr lang="fr-CH" dirty="0" err="1">
                    <a:solidFill>
                      <a:srgbClr val="0070C0"/>
                    </a:solidFill>
                  </a:rPr>
                  <a:t>optimization</a:t>
                </a:r>
                <a:r>
                  <a:rPr lang="fr-CH" dirty="0">
                    <a:solidFill>
                      <a:srgbClr val="0070C0"/>
                    </a:solidFill>
                  </a:rPr>
                  <a:t> for a classifier </a:t>
                </a:r>
                <a:r>
                  <a:rPr lang="fr-CH" dirty="0" err="1">
                    <a:solidFill>
                      <a:srgbClr val="0070C0"/>
                    </a:solidFill>
                  </a:rPr>
                  <a:t>with</a:t>
                </a:r>
                <a:r>
                  <a:rPr lang="fr-CH" dirty="0">
                    <a:solidFill>
                      <a:srgbClr val="0070C0"/>
                    </a:solidFill>
                  </a:rPr>
                  <a:t> CV. In </a:t>
                </a:r>
                <a:r>
                  <a:rPr lang="fr-CH" dirty="0" err="1">
                    <a:solidFill>
                      <a:srgbClr val="0070C0"/>
                    </a:solidFill>
                  </a:rPr>
                  <a:t>each</a:t>
                </a:r>
                <a:r>
                  <a:rPr lang="fr-CH" dirty="0">
                    <a:solidFill>
                      <a:srgbClr val="0070C0"/>
                    </a:solidFill>
                  </a:rPr>
                  <a:t> </a:t>
                </a:r>
                <a:r>
                  <a:rPr lang="fr-CH" dirty="0" err="1">
                    <a:solidFill>
                      <a:srgbClr val="0070C0"/>
                    </a:solidFill>
                  </a:rPr>
                  <a:t>iteration</a:t>
                </a:r>
                <a:r>
                  <a:rPr lang="fr-CH" dirty="0">
                    <a:solidFill>
                      <a:srgbClr val="0070C0"/>
                    </a:solidFill>
                  </a:rPr>
                  <a:t>, </a:t>
                </a:r>
                <a:r>
                  <a:rPr lang="fr-CH" dirty="0" err="1">
                    <a:solidFill>
                      <a:srgbClr val="0070C0"/>
                    </a:solidFill>
                  </a:rPr>
                  <a:t>you</a:t>
                </a:r>
                <a:r>
                  <a:rPr lang="fr-CH" dirty="0">
                    <a:solidFill>
                      <a:srgbClr val="0070C0"/>
                    </a:solidFill>
                  </a:rPr>
                  <a:t> </a:t>
                </a:r>
                <a:r>
                  <a:rPr lang="fr-CH" dirty="0" err="1">
                    <a:solidFill>
                      <a:srgbClr val="0070C0"/>
                    </a:solidFill>
                  </a:rPr>
                  <a:t>keep</a:t>
                </a:r>
                <a:r>
                  <a:rPr lang="fr-CH" dirty="0">
                    <a:solidFill>
                      <a:srgbClr val="0070C0"/>
                    </a:solidFill>
                  </a:rPr>
                  <a:t> the maximal score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This </a:t>
                </a:r>
                <a:r>
                  <a:rPr lang="fr-CH" dirty="0" err="1">
                    <a:solidFill>
                      <a:srgbClr val="0070C0"/>
                    </a:solidFill>
                  </a:rPr>
                  <a:t>will</a:t>
                </a:r>
                <a:r>
                  <a:rPr lang="fr-CH" dirty="0">
                    <a:solidFill>
                      <a:srgbClr val="0070C0"/>
                    </a:solidFill>
                  </a:rPr>
                  <a:t> lead to a final score </a:t>
                </a:r>
                <a14:m>
                  <m:oMath xmlns:m="http://schemas.openxmlformats.org/officeDocument/2006/math">
                    <m:sSub>
                      <m:sSubPr>
                        <m:ctrlPr>
                          <a:rPr lang="fr-CH" i="1" dirty="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i="1" dirty="0">
                            <a:solidFill>
                              <a:srgbClr val="0070C0"/>
                            </a:solidFill>
                            <a:latin typeface="Cambria Math" panose="02040503050406030204" pitchFamily="18" charset="0"/>
                          </a:rPr>
                          <m:t>𝑚𝑎𝑥</m:t>
                        </m:r>
                      </m:sub>
                    </m:sSub>
                    <m:r>
                      <a:rPr lang="fr-CH" i="1" dirty="0">
                        <a:solidFill>
                          <a:srgbClr val="0070C0"/>
                        </a:solidFill>
                        <a:latin typeface="Cambria Math" panose="02040503050406030204" pitchFamily="18" charset="0"/>
                      </a:rPr>
                      <m:t> </m:t>
                    </m:r>
                  </m:oMath>
                </a14:m>
                <a:r>
                  <a:rPr lang="fr-CH" dirty="0" err="1">
                    <a:solidFill>
                      <a:srgbClr val="0070C0"/>
                    </a:solidFill>
                  </a:rPr>
                  <a:t>that</a:t>
                </a:r>
                <a:r>
                  <a:rPr lang="fr-CH" dirty="0">
                    <a:solidFill>
                      <a:srgbClr val="0070C0"/>
                    </a:solidFill>
                  </a:rPr>
                  <a:t> </a:t>
                </a:r>
                <a:r>
                  <a:rPr lang="fr-CH" dirty="0" err="1">
                    <a:solidFill>
                      <a:srgbClr val="0070C0"/>
                    </a:solidFill>
                  </a:rPr>
                  <a:t>is</a:t>
                </a:r>
                <a:r>
                  <a:rPr lang="fr-CH" dirty="0">
                    <a:solidFill>
                      <a:srgbClr val="0070C0"/>
                    </a:solidFill>
                  </a:rPr>
                  <a:t> </a:t>
                </a:r>
                <a:r>
                  <a:rPr lang="fr-CH" dirty="0" err="1">
                    <a:solidFill>
                      <a:srgbClr val="0070C0"/>
                    </a:solidFill>
                  </a:rPr>
                  <a:t>significantly</a:t>
                </a:r>
                <a:r>
                  <a:rPr lang="fr-CH" dirty="0">
                    <a:solidFill>
                      <a:srgbClr val="0070C0"/>
                    </a:solidFill>
                  </a:rPr>
                  <a:t> </a:t>
                </a:r>
                <a:r>
                  <a:rPr lang="fr-CH" dirty="0" err="1">
                    <a:solidFill>
                      <a:srgbClr val="0070C0"/>
                    </a:solidFill>
                  </a:rPr>
                  <a:t>higher</a:t>
                </a:r>
                <a:r>
                  <a:rPr lang="fr-CH" dirty="0">
                    <a:solidFill>
                      <a:srgbClr val="0070C0"/>
                    </a:solidFill>
                  </a:rPr>
                  <a:t> </a:t>
                </a:r>
                <a:r>
                  <a:rPr lang="fr-CH" dirty="0" err="1">
                    <a:solidFill>
                      <a:srgbClr val="0070C0"/>
                    </a:solidFill>
                  </a:rPr>
                  <a:t>than</a:t>
                </a:r>
                <a:r>
                  <a:rPr lang="fr-CH" dirty="0">
                    <a:solidFill>
                      <a:srgbClr val="0070C0"/>
                    </a:solidFill>
                  </a:rPr>
                  <a:t> the </a:t>
                </a:r>
                <a:r>
                  <a:rPr lang="fr-CH" dirty="0" err="1">
                    <a:solidFill>
                      <a:srgbClr val="0070C0"/>
                    </a:solidFill>
                  </a:rPr>
                  <a:t>expected</a:t>
                </a:r>
                <a:r>
                  <a:rPr lang="fr-CH" dirty="0">
                    <a:solidFill>
                      <a:srgbClr val="0070C0"/>
                    </a:solidFill>
                  </a:rPr>
                  <a:t> score.</a:t>
                </a:r>
                <a:br>
                  <a:rPr lang="fr-CH" dirty="0">
                    <a:solidFill>
                      <a:srgbClr val="0070C0"/>
                    </a:solidFill>
                  </a:rPr>
                </a:br>
                <a:endParaRPr lang="fr-CH" dirty="0">
                  <a:solidFill>
                    <a:srgbClr val="0070C0"/>
                  </a:solidFill>
                </a:endParaRPr>
              </a:p>
              <a:p>
                <a:pPr lvl="1"/>
                <a:r>
                  <a:rPr lang="fr-CH" dirty="0" err="1">
                    <a:solidFill>
                      <a:srgbClr val="0070C0"/>
                    </a:solidFill>
                  </a:rPr>
                  <a:t>We</a:t>
                </a:r>
                <a:r>
                  <a:rPr lang="fr-CH" dirty="0">
                    <a:solidFill>
                      <a:srgbClr val="0070C0"/>
                    </a:solidFill>
                  </a:rPr>
                  <a:t> </a:t>
                </a:r>
                <a:r>
                  <a:rPr lang="fr-CH" dirty="0" err="1">
                    <a:solidFill>
                      <a:srgbClr val="0070C0"/>
                    </a:solidFill>
                  </a:rPr>
                  <a:t>strongly</a:t>
                </a:r>
                <a:r>
                  <a:rPr lang="fr-CH" dirty="0">
                    <a:solidFill>
                      <a:srgbClr val="0070C0"/>
                    </a:solidFill>
                  </a:rPr>
                  <a:t> </a:t>
                </a:r>
                <a:r>
                  <a:rPr lang="fr-CH" dirty="0" err="1">
                    <a:solidFill>
                      <a:srgbClr val="0070C0"/>
                    </a:solidFill>
                  </a:rPr>
                  <a:t>discourage</a:t>
                </a:r>
                <a:r>
                  <a:rPr lang="fr-CH" dirty="0">
                    <a:solidFill>
                      <a:srgbClr val="0070C0"/>
                    </a:solidFill>
                  </a:rPr>
                  <a:t> ML </a:t>
                </a:r>
                <a:r>
                  <a:rPr lang="fr-CH" dirty="0" err="1">
                    <a:solidFill>
                      <a:srgbClr val="0070C0"/>
                    </a:solidFill>
                  </a:rPr>
                  <a:t>practitioners</a:t>
                </a:r>
                <a:r>
                  <a:rPr lang="fr-CH" dirty="0">
                    <a:solidFill>
                      <a:srgbClr val="0070C0"/>
                    </a:solidFill>
                  </a:rPr>
                  <a:t> to  </a:t>
                </a:r>
                <a:r>
                  <a:rPr lang="fr-CH" dirty="0" err="1">
                    <a:solidFill>
                      <a:srgbClr val="0070C0"/>
                    </a:solidFill>
                  </a:rPr>
                  <a:t>perform</a:t>
                </a:r>
                <a:r>
                  <a:rPr lang="fr-CH" dirty="0">
                    <a:solidFill>
                      <a:srgbClr val="0070C0"/>
                    </a:solidFill>
                  </a:rPr>
                  <a:t> </a:t>
                </a:r>
                <a:r>
                  <a:rPr lang="fr-CH" dirty="0" err="1">
                    <a:solidFill>
                      <a:srgbClr val="0070C0"/>
                    </a:solidFill>
                  </a:rPr>
                  <a:t>any</a:t>
                </a:r>
                <a:r>
                  <a:rPr lang="fr-CH" dirty="0">
                    <a:solidFill>
                      <a:srgbClr val="0070C0"/>
                    </a:solidFill>
                  </a:rPr>
                  <a:t> </a:t>
                </a:r>
                <a:r>
                  <a:rPr lang="fr-CH" dirty="0" err="1">
                    <a:solidFill>
                      <a:srgbClr val="0070C0"/>
                    </a:solidFill>
                  </a:rPr>
                  <a:t>operation</a:t>
                </a:r>
                <a:r>
                  <a:rPr lang="fr-CH" dirty="0">
                    <a:solidFill>
                      <a:srgbClr val="0070C0"/>
                    </a:solidFill>
                  </a:rPr>
                  <a:t> </a:t>
                </a:r>
                <a:r>
                  <a:rPr lang="fr-CH" dirty="0" err="1">
                    <a:solidFill>
                      <a:srgbClr val="0070C0"/>
                    </a:solidFill>
                  </a:rPr>
                  <a:t>that</a:t>
                </a:r>
                <a:r>
                  <a:rPr lang="fr-CH" dirty="0">
                    <a:solidFill>
                      <a:srgbClr val="0070C0"/>
                    </a:solidFill>
                  </a:rPr>
                  <a:t> uses information </a:t>
                </a:r>
                <a:r>
                  <a:rPr lang="fr-CH" dirty="0" err="1">
                    <a:solidFill>
                      <a:srgbClr val="0070C0"/>
                    </a:solidFill>
                  </a:rPr>
                  <a:t>from</a:t>
                </a:r>
                <a:r>
                  <a:rPr lang="fr-CH" dirty="0">
                    <a:solidFill>
                      <a:srgbClr val="0070C0"/>
                    </a:solidFill>
                  </a:rPr>
                  <a:t> test or validation data (</a:t>
                </a:r>
                <a:r>
                  <a:rPr lang="fr-CH" dirty="0" err="1">
                    <a:solidFill>
                      <a:srgbClr val="0070C0"/>
                    </a:solidFill>
                  </a:rPr>
                  <a:t>such</a:t>
                </a:r>
                <a:r>
                  <a:rPr lang="fr-CH" dirty="0">
                    <a:solidFill>
                      <a:srgbClr val="0070C0"/>
                    </a:solidFill>
                  </a:rPr>
                  <a:t> as </a:t>
                </a:r>
                <a:r>
                  <a:rPr lang="fr-CH" dirty="0" err="1">
                    <a:solidFill>
                      <a:srgbClr val="0070C0"/>
                    </a:solidFill>
                  </a:rPr>
                  <a:t>feature</a:t>
                </a:r>
                <a:r>
                  <a:rPr lang="fr-CH" dirty="0">
                    <a:solidFill>
                      <a:srgbClr val="0070C0"/>
                    </a:solidFill>
                  </a:rPr>
                  <a:t> </a:t>
                </a:r>
                <a:r>
                  <a:rPr lang="fr-CH" dirty="0" err="1">
                    <a:solidFill>
                      <a:srgbClr val="0070C0"/>
                    </a:solidFill>
                  </a:rPr>
                  <a:t>selection</a:t>
                </a:r>
                <a:r>
                  <a:rPr lang="fr-CH" dirty="0">
                    <a:solidFill>
                      <a:srgbClr val="0070C0"/>
                    </a:solidFill>
                  </a:rPr>
                  <a:t>, MV imputation, </a:t>
                </a:r>
                <a:r>
                  <a:rPr lang="fr-CH" dirty="0" err="1">
                    <a:solidFill>
                      <a:srgbClr val="0070C0"/>
                    </a:solidFill>
                  </a:rPr>
                  <a:t>normalization</a:t>
                </a:r>
                <a:r>
                  <a:rPr lang="fr-CH" dirty="0">
                    <a:solidFill>
                      <a:srgbClr val="0070C0"/>
                    </a:solidFill>
                  </a:rPr>
                  <a:t>). In the CV </a:t>
                </a:r>
                <a:r>
                  <a:rPr lang="fr-CH" dirty="0" err="1">
                    <a:solidFill>
                      <a:srgbClr val="0070C0"/>
                    </a:solidFill>
                  </a:rPr>
                  <a:t>loop</a:t>
                </a:r>
                <a:r>
                  <a:rPr lang="fr-CH" dirty="0">
                    <a:solidFill>
                      <a:srgbClr val="0070C0"/>
                    </a:solidFill>
                  </a:rPr>
                  <a:t>, </a:t>
                </a:r>
                <a:r>
                  <a:rPr lang="fr-CH" dirty="0" err="1">
                    <a:solidFill>
                      <a:srgbClr val="0070C0"/>
                    </a:solidFill>
                  </a:rPr>
                  <a:t>this</a:t>
                </a:r>
                <a:r>
                  <a:rPr lang="fr-CH" dirty="0">
                    <a:solidFill>
                      <a:srgbClr val="0070C0"/>
                    </a:solidFill>
                  </a:rPr>
                  <a:t> data </a:t>
                </a:r>
                <a:r>
                  <a:rPr lang="fr-CH" dirty="0" err="1">
                    <a:solidFill>
                      <a:srgbClr val="0070C0"/>
                    </a:solidFill>
                  </a:rPr>
                  <a:t>leakage</a:t>
                </a:r>
                <a:r>
                  <a:rPr lang="fr-CH" dirty="0">
                    <a:solidFill>
                      <a:srgbClr val="0070C0"/>
                    </a:solidFill>
                  </a:rPr>
                  <a:t> </a:t>
                </a:r>
                <a:r>
                  <a:rPr lang="fr-CH" dirty="0" err="1">
                    <a:solidFill>
                      <a:srgbClr val="0070C0"/>
                    </a:solidFill>
                  </a:rPr>
                  <a:t>will</a:t>
                </a:r>
                <a:r>
                  <a:rPr lang="fr-CH" dirty="0">
                    <a:solidFill>
                      <a:srgbClr val="0070C0"/>
                    </a:solidFill>
                  </a:rPr>
                  <a:t> lead to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a:t>
                </a:r>
                <a:r>
                  <a:rPr lang="fr-CH" dirty="0" err="1">
                    <a:solidFill>
                      <a:srgbClr val="0070C0"/>
                    </a:solidFill>
                  </a:rPr>
                  <a:t>that</a:t>
                </a:r>
                <a:r>
                  <a:rPr lang="fr-CH" dirty="0">
                    <a:solidFill>
                      <a:srgbClr val="0070C0"/>
                    </a:solidFill>
                  </a:rPr>
                  <a:t> are </a:t>
                </a:r>
                <a:r>
                  <a:rPr lang="fr-CH" dirty="0" err="1">
                    <a:solidFill>
                      <a:srgbClr val="0070C0"/>
                    </a:solidFill>
                  </a:rPr>
                  <a:t>too</a:t>
                </a:r>
                <a:r>
                  <a:rPr lang="fr-CH" dirty="0">
                    <a:solidFill>
                      <a:srgbClr val="0070C0"/>
                    </a:solidFill>
                  </a:rPr>
                  <a:t> high, </a:t>
                </a:r>
                <a:r>
                  <a:rPr lang="fr-CH" dirty="0" err="1">
                    <a:solidFill>
                      <a:srgbClr val="0070C0"/>
                    </a:solidFill>
                  </a:rPr>
                  <a:t>especially</a:t>
                </a:r>
                <a:r>
                  <a:rPr lang="fr-CH" dirty="0">
                    <a:solidFill>
                      <a:srgbClr val="0070C0"/>
                    </a:solidFill>
                  </a:rPr>
                  <a:t> for </a:t>
                </a:r>
                <a:r>
                  <a:rPr lang="fr-CH" dirty="0" err="1">
                    <a:solidFill>
                      <a:srgbClr val="0070C0"/>
                    </a:solidFill>
                  </a:rPr>
                  <a:t>small</a:t>
                </a:r>
                <a:r>
                  <a:rPr lang="fr-CH" dirty="0">
                    <a:solidFill>
                      <a:srgbClr val="0070C0"/>
                    </a:solidFill>
                  </a:rPr>
                  <a:t> </a:t>
                </a:r>
                <a:r>
                  <a:rPr lang="fr-CH" dirty="0" err="1">
                    <a:solidFill>
                      <a:srgbClr val="0070C0"/>
                    </a:solidFill>
                  </a:rPr>
                  <a:t>sample</a:t>
                </a:r>
                <a:r>
                  <a:rPr lang="fr-CH" dirty="0">
                    <a:solidFill>
                      <a:srgbClr val="0070C0"/>
                    </a:solidFill>
                  </a:rPr>
                  <a:t> sizes.</a:t>
                </a:r>
              </a:p>
              <a:p>
                <a:pPr lvl="1"/>
                <a:endParaRPr lang="fr-CH" dirty="0">
                  <a:solidFill>
                    <a:srgbClr val="0070C0"/>
                  </a:solidFill>
                </a:endParaRPr>
              </a:p>
              <a:p>
                <a:pPr lvl="1"/>
                <a:r>
                  <a:rPr lang="fr-CH" dirty="0">
                    <a:solidFill>
                      <a:srgbClr val="0070C0"/>
                    </a:solidFill>
                  </a:rPr>
                  <a:t>Solution: </a:t>
                </a:r>
                <a:r>
                  <a:rPr lang="fr-CH" dirty="0" err="1">
                    <a:solidFill>
                      <a:srgbClr val="0070C0"/>
                    </a:solidFill>
                  </a:rPr>
                  <a:t>always</a:t>
                </a:r>
                <a:r>
                  <a:rPr lang="fr-CH" dirty="0">
                    <a:solidFill>
                      <a:srgbClr val="0070C0"/>
                    </a:solidFill>
                  </a:rPr>
                  <a:t> </a:t>
                </a:r>
                <a:r>
                  <a:rPr lang="fr-CH" dirty="0" err="1">
                    <a:solidFill>
                      <a:srgbClr val="0070C0"/>
                    </a:solidFill>
                  </a:rPr>
                  <a:t>calculate</a:t>
                </a:r>
                <a:r>
                  <a:rPr lang="fr-CH" dirty="0">
                    <a:solidFill>
                      <a:srgbClr val="0070C0"/>
                    </a:solidFill>
                  </a:rPr>
                  <a:t> </a:t>
                </a:r>
                <a:r>
                  <a:rPr lang="fr-CH" dirty="0" err="1">
                    <a:solidFill>
                      <a:srgbClr val="0070C0"/>
                    </a:solidFill>
                  </a:rPr>
                  <a:t>your</a:t>
                </a:r>
                <a:r>
                  <a:rPr lang="fr-CH" dirty="0">
                    <a:solidFill>
                      <a:srgbClr val="0070C0"/>
                    </a:solidFill>
                  </a:rPr>
                  <a:t> score S on a part of the data </a:t>
                </a:r>
                <a:r>
                  <a:rPr lang="fr-CH" dirty="0" err="1">
                    <a:solidFill>
                      <a:srgbClr val="0070C0"/>
                    </a:solidFill>
                  </a:rPr>
                  <a:t>that</a:t>
                </a:r>
                <a:r>
                  <a:rPr lang="fr-CH" dirty="0">
                    <a:solidFill>
                      <a:srgbClr val="0070C0"/>
                    </a:solidFill>
                  </a:rPr>
                  <a:t> </a:t>
                </a:r>
                <a:r>
                  <a:rPr lang="fr-CH" dirty="0" err="1">
                    <a:solidFill>
                      <a:srgbClr val="0070C0"/>
                    </a:solidFill>
                  </a:rPr>
                  <a:t>was</a:t>
                </a:r>
                <a:r>
                  <a:rPr lang="fr-CH" dirty="0">
                    <a:solidFill>
                      <a:srgbClr val="0070C0"/>
                    </a:solidFill>
                  </a:rPr>
                  <a:t> not </a:t>
                </a:r>
                <a:r>
                  <a:rPr lang="fr-CH" dirty="0" err="1">
                    <a:solidFill>
                      <a:srgbClr val="0070C0"/>
                    </a:solidFill>
                  </a:rPr>
                  <a:t>used</a:t>
                </a:r>
                <a:r>
                  <a:rPr lang="fr-CH" dirty="0">
                    <a:solidFill>
                      <a:srgbClr val="0070C0"/>
                    </a:solidFill>
                  </a:rPr>
                  <a:t> for </a:t>
                </a:r>
                <a:r>
                  <a:rPr lang="fr-CH" dirty="0" err="1">
                    <a:solidFill>
                      <a:srgbClr val="0070C0"/>
                    </a:solidFill>
                  </a:rPr>
                  <a:t>any</a:t>
                </a:r>
                <a:r>
                  <a:rPr lang="fr-CH" dirty="0">
                    <a:solidFill>
                      <a:srgbClr val="0070C0"/>
                    </a:solidFill>
                  </a:rPr>
                  <a:t> </a:t>
                </a:r>
                <a:r>
                  <a:rPr lang="fr-CH" dirty="0" err="1">
                    <a:solidFill>
                      <a:srgbClr val="0070C0"/>
                    </a:solidFill>
                  </a:rPr>
                  <a:t>operation</a:t>
                </a:r>
                <a:r>
                  <a:rPr lang="fr-CH" dirty="0">
                    <a:solidFill>
                      <a:srgbClr val="0070C0"/>
                    </a:solidFill>
                  </a:rPr>
                  <a:t>.</a:t>
                </a:r>
              </a:p>
              <a:p>
                <a:pPr lvl="1"/>
                <a:endParaRPr lang="en-CH" dirty="0">
                  <a:solidFill>
                    <a:srgbClr val="0070C0"/>
                  </a:solidFill>
                </a:endParaRPr>
              </a:p>
            </p:txBody>
          </p:sp>
        </mc:Choice>
        <mc:Fallback>
          <p:sp>
            <p:nvSpPr>
              <p:cNvPr id="3" name="Content Placeholder 2">
                <a:extLst>
                  <a:ext uri="{FF2B5EF4-FFF2-40B4-BE49-F238E27FC236}">
                    <a16:creationId xmlns:a16="http://schemas.microsoft.com/office/drawing/2014/main" id="{F19B3B2A-CBB7-C762-3AC1-86CC6C7E6330}"/>
                  </a:ext>
                </a:extLst>
              </p:cNvPr>
              <p:cNvSpPr>
                <a:spLocks noGrp="1" noRot="1" noChangeAspect="1" noMove="1" noResize="1" noEditPoints="1" noAdjustHandles="1" noChangeArrowheads="1" noChangeShapeType="1" noTextEdit="1"/>
              </p:cNvSpPr>
              <p:nvPr>
                <p:ph idx="1"/>
              </p:nvPr>
            </p:nvSpPr>
            <p:spPr>
              <a:blipFill>
                <a:blip r:embed="rId2"/>
                <a:stretch>
                  <a:fillRect l="-1086" t="-2326" r="-724" b="-3488"/>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912E68F-D554-DB6B-5561-E16CA3FCDFB2}"/>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9A1BFC0-7C04-3248-E813-D503E91898E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79318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0A1D5-78BE-B7CE-1FD4-8261F91DE9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4CEE51-9967-DAB6-DB60-6DB4A2E38EBB}"/>
              </a:ext>
            </a:extLst>
          </p:cNvPr>
          <p:cNvSpPr>
            <a:spLocks noGrp="1"/>
          </p:cNvSpPr>
          <p:nvPr>
            <p:ph type="title"/>
          </p:nvPr>
        </p:nvSpPr>
        <p:spPr>
          <a:xfrm>
            <a:off x="855922" y="129372"/>
            <a:ext cx="10515600" cy="1325563"/>
          </a:xfrm>
        </p:spPr>
        <p:txBody>
          <a:bodyPr/>
          <a:lstStyle/>
          <a:p>
            <a:r>
              <a:rPr lang="en-CH" dirty="0"/>
              <a:t>Nested Cross-Validation (CV)</a:t>
            </a:r>
          </a:p>
        </p:txBody>
      </p:sp>
      <p:pic>
        <p:nvPicPr>
          <p:cNvPr id="4" name="Picture 3">
            <a:extLst>
              <a:ext uri="{FF2B5EF4-FFF2-40B4-BE49-F238E27FC236}">
                <a16:creationId xmlns:a16="http://schemas.microsoft.com/office/drawing/2014/main" id="{0A11175B-66AC-A578-B506-4B1138566BA0}"/>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3A558E1-3CB9-A3B0-079A-669B7213C86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7" name="TextBox 6">
            <a:extLst>
              <a:ext uri="{FF2B5EF4-FFF2-40B4-BE49-F238E27FC236}">
                <a16:creationId xmlns:a16="http://schemas.microsoft.com/office/drawing/2014/main" id="{EA919C3E-224C-8A11-D067-1042C2E1E872}"/>
              </a:ext>
            </a:extLst>
          </p:cNvPr>
          <p:cNvSpPr txBox="1"/>
          <p:nvPr/>
        </p:nvSpPr>
        <p:spPr>
          <a:xfrm>
            <a:off x="950515" y="2159876"/>
            <a:ext cx="2672206" cy="369332"/>
          </a:xfrm>
          <a:prstGeom prst="rect">
            <a:avLst/>
          </a:prstGeom>
          <a:noFill/>
        </p:spPr>
        <p:txBody>
          <a:bodyPr wrap="none" rtlCol="0">
            <a:spAutoFit/>
          </a:bodyPr>
          <a:lstStyle/>
          <a:p>
            <a:r>
              <a:rPr lang="en-CH" dirty="0">
                <a:hlinkClick r:id="rId3"/>
              </a:rPr>
              <a:t>Valabas et al. PLoS, 2019</a:t>
            </a:r>
            <a:endParaRPr lang="en-CH" dirty="0"/>
          </a:p>
        </p:txBody>
      </p:sp>
      <p:pic>
        <p:nvPicPr>
          <p:cNvPr id="12" name="Picture 11">
            <a:extLst>
              <a:ext uri="{FF2B5EF4-FFF2-40B4-BE49-F238E27FC236}">
                <a16:creationId xmlns:a16="http://schemas.microsoft.com/office/drawing/2014/main" id="{FEB0A1A8-E405-F5B1-B04F-8918D294DA23}"/>
              </a:ext>
            </a:extLst>
          </p:cNvPr>
          <p:cNvPicPr>
            <a:picLocks noChangeAspect="1"/>
          </p:cNvPicPr>
          <p:nvPr/>
        </p:nvPicPr>
        <p:blipFill>
          <a:blip r:embed="rId4"/>
          <a:stretch>
            <a:fillRect/>
          </a:stretch>
        </p:blipFill>
        <p:spPr>
          <a:xfrm>
            <a:off x="4709247" y="1156138"/>
            <a:ext cx="6200491" cy="5604534"/>
          </a:xfrm>
          <a:prstGeom prst="rect">
            <a:avLst/>
          </a:prstGeom>
        </p:spPr>
      </p:pic>
    </p:spTree>
    <p:extLst>
      <p:ext uri="{BB962C8B-B14F-4D97-AF65-F5344CB8AC3E}">
        <p14:creationId xmlns:p14="http://schemas.microsoft.com/office/powerpoint/2010/main" val="1684991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F870D-D5DA-1C72-272B-21231B490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D5DCA4-8565-1B9C-0305-9480C349723F}"/>
              </a:ext>
            </a:extLst>
          </p:cNvPr>
          <p:cNvSpPr>
            <a:spLocks noGrp="1"/>
          </p:cNvSpPr>
          <p:nvPr>
            <p:ph type="title"/>
          </p:nvPr>
        </p:nvSpPr>
        <p:spPr>
          <a:xfrm>
            <a:off x="855922" y="129372"/>
            <a:ext cx="10515600" cy="1325563"/>
          </a:xfrm>
        </p:spPr>
        <p:txBody>
          <a:bodyPr/>
          <a:lstStyle/>
          <a:p>
            <a:r>
              <a:rPr lang="en-CH" dirty="0"/>
              <a:t>Nested Cross-Validation (CV)</a:t>
            </a:r>
          </a:p>
        </p:txBody>
      </p:sp>
      <p:pic>
        <p:nvPicPr>
          <p:cNvPr id="4" name="Picture 3">
            <a:extLst>
              <a:ext uri="{FF2B5EF4-FFF2-40B4-BE49-F238E27FC236}">
                <a16:creationId xmlns:a16="http://schemas.microsoft.com/office/drawing/2014/main" id="{9F34FC6A-4E6A-DDE9-9C30-17429390BAA4}"/>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79DE90AC-65B5-B625-236A-E586EE7E400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pic>
        <p:nvPicPr>
          <p:cNvPr id="6" name="Picture 5">
            <a:extLst>
              <a:ext uri="{FF2B5EF4-FFF2-40B4-BE49-F238E27FC236}">
                <a16:creationId xmlns:a16="http://schemas.microsoft.com/office/drawing/2014/main" id="{54921F95-7BD7-9F5B-0E34-09F732FA02D1}"/>
              </a:ext>
            </a:extLst>
          </p:cNvPr>
          <p:cNvPicPr>
            <a:picLocks noChangeAspect="1"/>
          </p:cNvPicPr>
          <p:nvPr/>
        </p:nvPicPr>
        <p:blipFill>
          <a:blip r:embed="rId3"/>
          <a:stretch>
            <a:fillRect/>
          </a:stretch>
        </p:blipFill>
        <p:spPr>
          <a:xfrm>
            <a:off x="6477039" y="1985554"/>
            <a:ext cx="4239260" cy="3530202"/>
          </a:xfrm>
          <a:prstGeom prst="rect">
            <a:avLst/>
          </a:prstGeom>
        </p:spPr>
      </p:pic>
      <p:pic>
        <p:nvPicPr>
          <p:cNvPr id="8" name="Picture 7">
            <a:extLst>
              <a:ext uri="{FF2B5EF4-FFF2-40B4-BE49-F238E27FC236}">
                <a16:creationId xmlns:a16="http://schemas.microsoft.com/office/drawing/2014/main" id="{2957009D-3A5A-6ED7-E9E3-D52ADAC4D390}"/>
              </a:ext>
            </a:extLst>
          </p:cNvPr>
          <p:cNvPicPr>
            <a:picLocks noChangeAspect="1"/>
          </p:cNvPicPr>
          <p:nvPr/>
        </p:nvPicPr>
        <p:blipFill>
          <a:blip r:embed="rId4"/>
          <a:stretch>
            <a:fillRect/>
          </a:stretch>
        </p:blipFill>
        <p:spPr>
          <a:xfrm>
            <a:off x="1318948" y="1855018"/>
            <a:ext cx="4396014" cy="3660738"/>
          </a:xfrm>
          <a:prstGeom prst="rect">
            <a:avLst/>
          </a:prstGeom>
        </p:spPr>
      </p:pic>
      <p:sp>
        <p:nvSpPr>
          <p:cNvPr id="9" name="TextBox 8">
            <a:extLst>
              <a:ext uri="{FF2B5EF4-FFF2-40B4-BE49-F238E27FC236}">
                <a16:creationId xmlns:a16="http://schemas.microsoft.com/office/drawing/2014/main" id="{055CD005-1057-57DC-B42D-474A48ED5398}"/>
              </a:ext>
            </a:extLst>
          </p:cNvPr>
          <p:cNvSpPr txBox="1"/>
          <p:nvPr/>
        </p:nvSpPr>
        <p:spPr>
          <a:xfrm>
            <a:off x="4153989" y="6074229"/>
            <a:ext cx="4403000" cy="369332"/>
          </a:xfrm>
          <a:prstGeom prst="rect">
            <a:avLst/>
          </a:prstGeom>
          <a:noFill/>
        </p:spPr>
        <p:txBody>
          <a:bodyPr wrap="none" rtlCol="0">
            <a:spAutoFit/>
          </a:bodyPr>
          <a:lstStyle/>
          <a:p>
            <a:r>
              <a:rPr lang="en-CH" dirty="0">
                <a:hlinkClick r:id="rId5"/>
              </a:rPr>
              <a:t>Varma &amp; Simon, BMC Bioinformatics, 2006</a:t>
            </a:r>
            <a:endParaRPr lang="en-CH" dirty="0"/>
          </a:p>
        </p:txBody>
      </p:sp>
      <p:sp>
        <p:nvSpPr>
          <p:cNvPr id="10" name="TextBox 9">
            <a:extLst>
              <a:ext uri="{FF2B5EF4-FFF2-40B4-BE49-F238E27FC236}">
                <a16:creationId xmlns:a16="http://schemas.microsoft.com/office/drawing/2014/main" id="{0D86533E-C12C-B95E-4630-2CBC78D92D33}"/>
              </a:ext>
            </a:extLst>
          </p:cNvPr>
          <p:cNvSpPr txBox="1"/>
          <p:nvPr/>
        </p:nvSpPr>
        <p:spPr>
          <a:xfrm>
            <a:off x="2795752" y="1616222"/>
            <a:ext cx="1216359" cy="369332"/>
          </a:xfrm>
          <a:prstGeom prst="rect">
            <a:avLst/>
          </a:prstGeom>
          <a:noFill/>
        </p:spPr>
        <p:txBody>
          <a:bodyPr wrap="none" rtlCol="0">
            <a:spAutoFit/>
          </a:bodyPr>
          <a:lstStyle/>
          <a:p>
            <a:r>
              <a:rPr lang="en-CH" dirty="0"/>
              <a:t>Simple CV</a:t>
            </a:r>
          </a:p>
        </p:txBody>
      </p:sp>
      <p:sp>
        <p:nvSpPr>
          <p:cNvPr id="11" name="TextBox 10">
            <a:extLst>
              <a:ext uri="{FF2B5EF4-FFF2-40B4-BE49-F238E27FC236}">
                <a16:creationId xmlns:a16="http://schemas.microsoft.com/office/drawing/2014/main" id="{6404405D-7352-9F86-7458-F62963B83974}"/>
              </a:ext>
            </a:extLst>
          </p:cNvPr>
          <p:cNvSpPr txBox="1"/>
          <p:nvPr/>
        </p:nvSpPr>
        <p:spPr>
          <a:xfrm>
            <a:off x="7973709" y="1670352"/>
            <a:ext cx="1245919" cy="369332"/>
          </a:xfrm>
          <a:prstGeom prst="rect">
            <a:avLst/>
          </a:prstGeom>
          <a:noFill/>
        </p:spPr>
        <p:txBody>
          <a:bodyPr wrap="none" rtlCol="0">
            <a:spAutoFit/>
          </a:bodyPr>
          <a:lstStyle/>
          <a:p>
            <a:r>
              <a:rPr lang="en-CH" dirty="0"/>
              <a:t>Nested CV</a:t>
            </a:r>
          </a:p>
        </p:txBody>
      </p:sp>
    </p:spTree>
    <p:extLst>
      <p:ext uri="{BB962C8B-B14F-4D97-AF65-F5344CB8AC3E}">
        <p14:creationId xmlns:p14="http://schemas.microsoft.com/office/powerpoint/2010/main" val="2485842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40D09-E6D6-64FE-C2AB-05EDE33B90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639DCA-F544-9904-3299-6468AE5250E0}"/>
              </a:ext>
            </a:extLst>
          </p:cNvPr>
          <p:cNvSpPr>
            <a:spLocks noGrp="1"/>
          </p:cNvSpPr>
          <p:nvPr>
            <p:ph type="title"/>
          </p:nvPr>
        </p:nvSpPr>
        <p:spPr>
          <a:xfrm>
            <a:off x="855922" y="129372"/>
            <a:ext cx="10515600" cy="1325563"/>
          </a:xfrm>
        </p:spPr>
        <p:txBody>
          <a:bodyPr/>
          <a:lstStyle/>
          <a:p>
            <a:r>
              <a:rPr lang="en-CH" dirty="0"/>
              <a:t>Nested Cross-Validation (CV)</a:t>
            </a:r>
          </a:p>
        </p:txBody>
      </p:sp>
      <p:pic>
        <p:nvPicPr>
          <p:cNvPr id="4" name="Picture 3">
            <a:extLst>
              <a:ext uri="{FF2B5EF4-FFF2-40B4-BE49-F238E27FC236}">
                <a16:creationId xmlns:a16="http://schemas.microsoft.com/office/drawing/2014/main" id="{83382FE0-D029-7FD1-22D3-20B996042947}"/>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3EAE59E-EBDA-B434-51AF-83C64583411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7" name="TextBox 6">
            <a:extLst>
              <a:ext uri="{FF2B5EF4-FFF2-40B4-BE49-F238E27FC236}">
                <a16:creationId xmlns:a16="http://schemas.microsoft.com/office/drawing/2014/main" id="{11936B53-7D83-F183-3B8C-1FD15718E92E}"/>
              </a:ext>
            </a:extLst>
          </p:cNvPr>
          <p:cNvSpPr txBox="1"/>
          <p:nvPr/>
        </p:nvSpPr>
        <p:spPr>
          <a:xfrm>
            <a:off x="855922" y="1454935"/>
            <a:ext cx="2672206" cy="369332"/>
          </a:xfrm>
          <a:prstGeom prst="rect">
            <a:avLst/>
          </a:prstGeom>
          <a:noFill/>
        </p:spPr>
        <p:txBody>
          <a:bodyPr wrap="none" rtlCol="0">
            <a:spAutoFit/>
          </a:bodyPr>
          <a:lstStyle/>
          <a:p>
            <a:r>
              <a:rPr lang="en-CH" dirty="0">
                <a:hlinkClick r:id="rId3"/>
              </a:rPr>
              <a:t>Valabas et al. PLoS, 2019</a:t>
            </a:r>
            <a:endParaRPr lang="en-CH" dirty="0"/>
          </a:p>
        </p:txBody>
      </p:sp>
      <p:pic>
        <p:nvPicPr>
          <p:cNvPr id="3" name="Picture 2">
            <a:extLst>
              <a:ext uri="{FF2B5EF4-FFF2-40B4-BE49-F238E27FC236}">
                <a16:creationId xmlns:a16="http://schemas.microsoft.com/office/drawing/2014/main" id="{8E161392-994C-E053-8455-59B2F75E27FA}"/>
              </a:ext>
            </a:extLst>
          </p:cNvPr>
          <p:cNvPicPr>
            <a:picLocks noChangeAspect="1"/>
          </p:cNvPicPr>
          <p:nvPr/>
        </p:nvPicPr>
        <p:blipFill>
          <a:blip r:embed="rId4"/>
          <a:stretch>
            <a:fillRect/>
          </a:stretch>
        </p:blipFill>
        <p:spPr>
          <a:xfrm>
            <a:off x="1142055" y="2459977"/>
            <a:ext cx="3633733" cy="2943088"/>
          </a:xfrm>
          <a:prstGeom prst="rect">
            <a:avLst/>
          </a:prstGeom>
        </p:spPr>
      </p:pic>
      <p:pic>
        <p:nvPicPr>
          <p:cNvPr id="6" name="Picture 5">
            <a:extLst>
              <a:ext uri="{FF2B5EF4-FFF2-40B4-BE49-F238E27FC236}">
                <a16:creationId xmlns:a16="http://schemas.microsoft.com/office/drawing/2014/main" id="{201D3C80-317B-CF96-CE67-F7B6236EA6F2}"/>
              </a:ext>
            </a:extLst>
          </p:cNvPr>
          <p:cNvPicPr>
            <a:picLocks noChangeAspect="1"/>
          </p:cNvPicPr>
          <p:nvPr/>
        </p:nvPicPr>
        <p:blipFill>
          <a:blip r:embed="rId5"/>
          <a:stretch>
            <a:fillRect/>
          </a:stretch>
        </p:blipFill>
        <p:spPr>
          <a:xfrm>
            <a:off x="6023449" y="1366344"/>
            <a:ext cx="5348073" cy="4917185"/>
          </a:xfrm>
          <a:prstGeom prst="rect">
            <a:avLst/>
          </a:prstGeom>
        </p:spPr>
      </p:pic>
    </p:spTree>
    <p:extLst>
      <p:ext uri="{BB962C8B-B14F-4D97-AF65-F5344CB8AC3E}">
        <p14:creationId xmlns:p14="http://schemas.microsoft.com/office/powerpoint/2010/main" val="613171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p:txBody>
          <a:bodyPr/>
          <a:lstStyle/>
          <a:p>
            <a:r>
              <a:rPr lang="en-CH" dirty="0"/>
              <a:t>Trees</a:t>
            </a:r>
          </a:p>
        </p:txBody>
      </p:sp>
      <p:pic>
        <p:nvPicPr>
          <p:cNvPr id="6" name="Picture 5">
            <a:extLst>
              <a:ext uri="{FF2B5EF4-FFF2-40B4-BE49-F238E27FC236}">
                <a16:creationId xmlns:a16="http://schemas.microsoft.com/office/drawing/2014/main" id="{4A53D0D3-1E32-F9BF-7DC5-68854DC88FEE}"/>
              </a:ext>
            </a:extLst>
          </p:cNvPr>
          <p:cNvPicPr>
            <a:picLocks noChangeAspect="1"/>
          </p:cNvPicPr>
          <p:nvPr/>
        </p:nvPicPr>
        <p:blipFill>
          <a:blip r:embed="rId2"/>
          <a:stretch>
            <a:fillRect/>
          </a:stretch>
        </p:blipFill>
        <p:spPr>
          <a:xfrm>
            <a:off x="4306455" y="365125"/>
            <a:ext cx="7772400" cy="4120246"/>
          </a:xfrm>
          <a:prstGeom prst="rect">
            <a:avLst/>
          </a:prstGeom>
        </p:spPr>
      </p:pic>
      <p:pic>
        <p:nvPicPr>
          <p:cNvPr id="5" name="Picture 4">
            <a:extLst>
              <a:ext uri="{FF2B5EF4-FFF2-40B4-BE49-F238E27FC236}">
                <a16:creationId xmlns:a16="http://schemas.microsoft.com/office/drawing/2014/main" id="{DD067F89-E648-D109-FDFD-0532F955F0FE}"/>
              </a:ext>
            </a:extLst>
          </p:cNvPr>
          <p:cNvPicPr>
            <a:picLocks noChangeAspect="1"/>
          </p:cNvPicPr>
          <p:nvPr/>
        </p:nvPicPr>
        <p:blipFill>
          <a:blip r:embed="rId3"/>
          <a:stretch>
            <a:fillRect/>
          </a:stretch>
        </p:blipFill>
        <p:spPr>
          <a:xfrm>
            <a:off x="570345" y="3429000"/>
            <a:ext cx="4375727" cy="3262785"/>
          </a:xfrm>
          <a:prstGeom prst="rect">
            <a:avLst/>
          </a:prstGeom>
        </p:spPr>
      </p:pic>
      <p:sp>
        <p:nvSpPr>
          <p:cNvPr id="7" name="TextBox 6">
            <a:extLst>
              <a:ext uri="{FF2B5EF4-FFF2-40B4-BE49-F238E27FC236}">
                <a16:creationId xmlns:a16="http://schemas.microsoft.com/office/drawing/2014/main" id="{EB2D3FF8-CB1E-D1CB-9D2A-F955E8E1C236}"/>
              </a:ext>
            </a:extLst>
          </p:cNvPr>
          <p:cNvSpPr txBox="1"/>
          <p:nvPr/>
        </p:nvSpPr>
        <p:spPr>
          <a:xfrm>
            <a:off x="6881091" y="5219246"/>
            <a:ext cx="2448042" cy="369332"/>
          </a:xfrm>
          <a:prstGeom prst="rect">
            <a:avLst/>
          </a:prstGeom>
          <a:noFill/>
        </p:spPr>
        <p:txBody>
          <a:bodyPr wrap="none" rtlCol="0">
            <a:spAutoFit/>
          </a:bodyPr>
          <a:lstStyle/>
          <a:p>
            <a:r>
              <a:rPr lang="en-CH" dirty="0">
                <a:hlinkClick r:id="rId4"/>
              </a:rPr>
              <a:t>Code on sklearn page</a:t>
            </a:r>
            <a:r>
              <a:rPr lang="en-CH" dirty="0"/>
              <a:t> !</a:t>
            </a:r>
          </a:p>
        </p:txBody>
      </p:sp>
      <p:pic>
        <p:nvPicPr>
          <p:cNvPr id="2" name="Picture 1">
            <a:extLst>
              <a:ext uri="{FF2B5EF4-FFF2-40B4-BE49-F238E27FC236}">
                <a16:creationId xmlns:a16="http://schemas.microsoft.com/office/drawing/2014/main" id="{0D0E1304-B1C4-71E6-1064-B9E705312369}"/>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40212476-61A4-F741-8E35-3B0F8E1C9C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137676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p:txBody>
          <a:bodyPr>
            <a:normAutofit/>
          </a:bodyPr>
          <a:lstStyle/>
          <a:p>
            <a:r>
              <a:rPr lang="en-CH" dirty="0">
                <a:solidFill>
                  <a:srgbClr val="0070C0"/>
                </a:solidFill>
              </a:rPr>
              <a:t>ML tools are optimized for metrics such as accuracy, which can lead </a:t>
            </a:r>
            <a:r>
              <a:rPr lang="en-GB" dirty="0">
                <a:solidFill>
                  <a:srgbClr val="0070C0"/>
                </a:solidFill>
              </a:rPr>
              <a:t>to </a:t>
            </a:r>
            <a:r>
              <a:rPr lang="en-CH" dirty="0">
                <a:solidFill>
                  <a:srgbClr val="0070C0"/>
                </a:solidFill>
              </a:rPr>
              <a:t>accurate, but wrong models.</a:t>
            </a:r>
          </a:p>
          <a:p>
            <a:r>
              <a:rPr lang="en-CH" dirty="0">
                <a:solidFill>
                  <a:srgbClr val="0070C0"/>
                </a:solidFill>
              </a:rPr>
              <a:t>Many models are black boxes, i.e. they do not reveal in a human readable form how they make their decision.</a:t>
            </a:r>
          </a:p>
          <a:p>
            <a:r>
              <a:rPr lang="en-CH" dirty="0">
                <a:solidFill>
                  <a:srgbClr val="0070C0"/>
                </a:solidFill>
              </a:rPr>
              <a:t>In order to understand a model, we need to approximate the model’s decision with a simple human readable model.</a:t>
            </a:r>
          </a:p>
          <a:p>
            <a:r>
              <a:rPr lang="en-CH" dirty="0">
                <a:solidFill>
                  <a:srgbClr val="0070C0"/>
                </a:solidFill>
              </a:rPr>
              <a:t>If this simple approximation corresponds to human intuition and is faithful (i.e. truly reflects the underlying ML model), we can better trust the ML model.</a:t>
            </a:r>
          </a:p>
        </p:txBody>
      </p:sp>
      <p:pic>
        <p:nvPicPr>
          <p:cNvPr id="3" name="Picture 2">
            <a:extLst>
              <a:ext uri="{FF2B5EF4-FFF2-40B4-BE49-F238E27FC236}">
                <a16:creationId xmlns:a16="http://schemas.microsoft.com/office/drawing/2014/main" id="{5942F584-A14A-A4A1-2A22-8972B2419EDC}"/>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7C1B25C9-198A-5A04-829D-65DD01A15CA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46482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pic>
        <p:nvPicPr>
          <p:cNvPr id="3" name="Picture 2">
            <a:extLst>
              <a:ext uri="{FF2B5EF4-FFF2-40B4-BE49-F238E27FC236}">
                <a16:creationId xmlns:a16="http://schemas.microsoft.com/office/drawing/2014/main" id="{B9F2C01F-B6F6-78FC-D804-5E5C78D90327}"/>
              </a:ext>
            </a:extLst>
          </p:cNvPr>
          <p:cNvPicPr>
            <a:picLocks noChangeAspect="1"/>
          </p:cNvPicPr>
          <p:nvPr/>
        </p:nvPicPr>
        <p:blipFill>
          <a:blip r:embed="rId2"/>
          <a:stretch>
            <a:fillRect/>
          </a:stretch>
        </p:blipFill>
        <p:spPr>
          <a:xfrm>
            <a:off x="902208" y="1559717"/>
            <a:ext cx="7034784" cy="1869283"/>
          </a:xfrm>
          <a:prstGeom prst="rect">
            <a:avLst/>
          </a:prstGeom>
        </p:spPr>
      </p:pic>
      <p:pic>
        <p:nvPicPr>
          <p:cNvPr id="4" name="Picture 3">
            <a:extLst>
              <a:ext uri="{FF2B5EF4-FFF2-40B4-BE49-F238E27FC236}">
                <a16:creationId xmlns:a16="http://schemas.microsoft.com/office/drawing/2014/main" id="{B35C4A3E-CDFE-54B9-CDFA-54D67955F2EB}"/>
              </a:ext>
            </a:extLst>
          </p:cNvPr>
          <p:cNvPicPr>
            <a:picLocks noChangeAspect="1"/>
          </p:cNvPicPr>
          <p:nvPr/>
        </p:nvPicPr>
        <p:blipFill>
          <a:blip r:embed="rId3"/>
          <a:stretch>
            <a:fillRect/>
          </a:stretch>
        </p:blipFill>
        <p:spPr>
          <a:xfrm>
            <a:off x="5674360" y="3750388"/>
            <a:ext cx="5115560" cy="2652833"/>
          </a:xfrm>
          <a:prstGeom prst="rect">
            <a:avLst/>
          </a:prstGeom>
        </p:spPr>
      </p:pic>
      <p:sp>
        <p:nvSpPr>
          <p:cNvPr id="6" name="TextBox 5">
            <a:extLst>
              <a:ext uri="{FF2B5EF4-FFF2-40B4-BE49-F238E27FC236}">
                <a16:creationId xmlns:a16="http://schemas.microsoft.com/office/drawing/2014/main" id="{15EBCF2D-1C14-503A-6EEC-13D754630616}"/>
              </a:ext>
            </a:extLst>
          </p:cNvPr>
          <p:cNvSpPr txBox="1"/>
          <p:nvPr/>
        </p:nvSpPr>
        <p:spPr>
          <a:xfrm>
            <a:off x="838200" y="6033889"/>
            <a:ext cx="3502497" cy="369332"/>
          </a:xfrm>
          <a:prstGeom prst="rect">
            <a:avLst/>
          </a:prstGeom>
          <a:noFill/>
        </p:spPr>
        <p:txBody>
          <a:bodyPr wrap="none" rtlCol="0">
            <a:spAutoFit/>
          </a:bodyPr>
          <a:lstStyle/>
          <a:p>
            <a:r>
              <a:rPr lang="en-CH" dirty="0">
                <a:hlinkClick r:id="rId4"/>
              </a:rPr>
              <a:t>Ribeiro et al., ACM SIGKDD, 2016 </a:t>
            </a:r>
            <a:endParaRPr lang="en-CH" dirty="0"/>
          </a:p>
        </p:txBody>
      </p:sp>
      <p:pic>
        <p:nvPicPr>
          <p:cNvPr id="5" name="Picture 4">
            <a:extLst>
              <a:ext uri="{FF2B5EF4-FFF2-40B4-BE49-F238E27FC236}">
                <a16:creationId xmlns:a16="http://schemas.microsoft.com/office/drawing/2014/main" id="{AAF6B8D6-213F-51AC-DC61-69C5A144F264}"/>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4AA74B4D-0EC9-88E2-CC78-B622B82F62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2050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p:txBody>
          <a:bodyPr>
            <a:normAutofit lnSpcReduction="10000"/>
          </a:bodyPr>
          <a:lstStyle/>
          <a:p>
            <a:r>
              <a:rPr lang="fr-CH" dirty="0" err="1">
                <a:solidFill>
                  <a:srgbClr val="0070C0"/>
                </a:solidFill>
              </a:rPr>
              <a:t>What</a:t>
            </a:r>
            <a:r>
              <a:rPr lang="fr-CH" dirty="0">
                <a:solidFill>
                  <a:srgbClr val="0070C0"/>
                </a:solidFill>
              </a:rPr>
              <a:t> </a:t>
            </a:r>
            <a:r>
              <a:rPr lang="fr-CH" dirty="0" err="1">
                <a:solidFill>
                  <a:srgbClr val="0070C0"/>
                </a:solidFill>
              </a:rPr>
              <a:t>does</a:t>
            </a:r>
            <a:r>
              <a:rPr lang="fr-CH" dirty="0">
                <a:solidFill>
                  <a:srgbClr val="0070C0"/>
                </a:solidFill>
              </a:rPr>
              <a:t> «</a:t>
            </a:r>
            <a:r>
              <a:rPr lang="fr-CH" i="1" dirty="0" err="1">
                <a:solidFill>
                  <a:srgbClr val="0070C0"/>
                </a:solidFill>
              </a:rPr>
              <a:t>interpretable</a:t>
            </a:r>
            <a:r>
              <a:rPr lang="fr-CH" dirty="0">
                <a:solidFill>
                  <a:srgbClr val="0070C0"/>
                </a:solidFill>
              </a:rPr>
              <a:t>» </a:t>
            </a:r>
            <a:r>
              <a:rPr lang="fr-CH" dirty="0" err="1">
                <a:solidFill>
                  <a:srgbClr val="0070C0"/>
                </a:solidFill>
              </a:rPr>
              <a:t>mean</a:t>
            </a:r>
            <a:r>
              <a:rPr lang="fr-CH" dirty="0">
                <a:solidFill>
                  <a:srgbClr val="0070C0"/>
                </a:solidFill>
              </a:rPr>
              <a:t> in the </a:t>
            </a:r>
            <a:r>
              <a:rPr lang="fr-CH" dirty="0" err="1">
                <a:solidFill>
                  <a:srgbClr val="0070C0"/>
                </a:solidFill>
              </a:rPr>
              <a:t>context</a:t>
            </a:r>
            <a:r>
              <a:rPr lang="fr-CH" dirty="0">
                <a:solidFill>
                  <a:srgbClr val="0070C0"/>
                </a:solidFill>
              </a:rPr>
              <a:t> of ML?</a:t>
            </a:r>
          </a:p>
          <a:p>
            <a:r>
              <a:rPr lang="fr-CH" dirty="0">
                <a:solidFill>
                  <a:srgbClr val="0070C0"/>
                </a:solidFill>
              </a:rPr>
              <a:t>A good IML model has to </a:t>
            </a:r>
            <a:r>
              <a:rPr lang="fr-CH" dirty="0" err="1">
                <a:solidFill>
                  <a:srgbClr val="0070C0"/>
                </a:solidFill>
              </a:rPr>
              <a:t>deliver</a:t>
            </a:r>
            <a:r>
              <a:rPr lang="fr-CH" dirty="0">
                <a:solidFill>
                  <a:srgbClr val="0070C0"/>
                </a:solidFill>
              </a:rPr>
              <a:t> an </a:t>
            </a:r>
            <a:r>
              <a:rPr lang="fr-CH" dirty="0" err="1">
                <a:solidFill>
                  <a:srgbClr val="0070C0"/>
                </a:solidFill>
              </a:rPr>
              <a:t>interpretation</a:t>
            </a:r>
            <a:r>
              <a:rPr lang="fr-CH" dirty="0">
                <a:solidFill>
                  <a:srgbClr val="0070C0"/>
                </a:solidFill>
              </a:rPr>
              <a:t> of an ML model </a:t>
            </a:r>
            <a:r>
              <a:rPr lang="fr-CH" dirty="0" err="1">
                <a:solidFill>
                  <a:srgbClr val="0070C0"/>
                </a:solidFill>
              </a:rPr>
              <a:t>prediction</a:t>
            </a:r>
            <a:r>
              <a:rPr lang="fr-CH" dirty="0">
                <a:solidFill>
                  <a:srgbClr val="0070C0"/>
                </a:solidFill>
              </a:rPr>
              <a:t> </a:t>
            </a:r>
            <a:r>
              <a:rPr lang="fr-CH" dirty="0" err="1">
                <a:solidFill>
                  <a:srgbClr val="0070C0"/>
                </a:solidFill>
              </a:rPr>
              <a:t>that</a:t>
            </a:r>
            <a:r>
              <a:rPr lang="fr-CH" dirty="0">
                <a:solidFill>
                  <a:srgbClr val="0070C0"/>
                </a:solidFill>
              </a:rPr>
              <a:t> </a:t>
            </a:r>
            <a:r>
              <a:rPr lang="fr-CH" dirty="0" err="1">
                <a:solidFill>
                  <a:srgbClr val="0070C0"/>
                </a:solidFill>
              </a:rPr>
              <a:t>is</a:t>
            </a:r>
            <a:r>
              <a:rPr lang="fr-CH" dirty="0">
                <a:solidFill>
                  <a:srgbClr val="0070C0"/>
                </a:solidFill>
              </a:rPr>
              <a:t> </a:t>
            </a:r>
            <a:r>
              <a:rPr lang="fr-CH" dirty="0" err="1">
                <a:solidFill>
                  <a:srgbClr val="0070C0"/>
                </a:solidFill>
              </a:rPr>
              <a:t>human-readable</a:t>
            </a:r>
            <a:r>
              <a:rPr lang="fr-CH" dirty="0">
                <a:solidFill>
                  <a:srgbClr val="0070C0"/>
                </a:solidFill>
              </a:rPr>
              <a:t>, plausible, and </a:t>
            </a:r>
            <a:r>
              <a:rPr lang="fr-CH" dirty="0" err="1">
                <a:solidFill>
                  <a:srgbClr val="0070C0"/>
                </a:solidFill>
              </a:rPr>
              <a:t>faithful</a:t>
            </a:r>
            <a:r>
              <a:rPr lang="fr-CH" dirty="0">
                <a:solidFill>
                  <a:srgbClr val="0070C0"/>
                </a:solidFill>
              </a:rPr>
              <a:t>.</a:t>
            </a:r>
          </a:p>
          <a:p>
            <a:pPr lvl="1"/>
            <a:r>
              <a:rPr lang="fr-CH" dirty="0">
                <a:solidFill>
                  <a:srgbClr val="0070C0"/>
                </a:solidFill>
              </a:rPr>
              <a:t>Plausible: how </a:t>
            </a:r>
            <a:r>
              <a:rPr lang="fr-CH" dirty="0" err="1">
                <a:solidFill>
                  <a:srgbClr val="0070C0"/>
                </a:solidFill>
              </a:rPr>
              <a:t>convincing</a:t>
            </a:r>
            <a:r>
              <a:rPr lang="fr-CH" dirty="0">
                <a:solidFill>
                  <a:srgbClr val="0070C0"/>
                </a:solidFill>
              </a:rPr>
              <a:t> </a:t>
            </a:r>
            <a:r>
              <a:rPr lang="fr-CH" dirty="0" err="1">
                <a:solidFill>
                  <a:srgbClr val="0070C0"/>
                </a:solidFill>
              </a:rPr>
              <a:t>is</a:t>
            </a:r>
            <a:r>
              <a:rPr lang="fr-CH" dirty="0">
                <a:solidFill>
                  <a:srgbClr val="0070C0"/>
                </a:solidFill>
              </a:rPr>
              <a:t> the </a:t>
            </a:r>
            <a:r>
              <a:rPr lang="fr-CH" dirty="0" err="1">
                <a:solidFill>
                  <a:srgbClr val="0070C0"/>
                </a:solidFill>
              </a:rPr>
              <a:t>interpretation</a:t>
            </a:r>
            <a:r>
              <a:rPr lang="fr-CH" dirty="0">
                <a:solidFill>
                  <a:srgbClr val="0070C0"/>
                </a:solidFill>
              </a:rPr>
              <a:t> to </a:t>
            </a:r>
            <a:r>
              <a:rPr lang="fr-CH" dirty="0" err="1">
                <a:solidFill>
                  <a:srgbClr val="0070C0"/>
                </a:solidFill>
              </a:rPr>
              <a:t>humans</a:t>
            </a:r>
            <a:endParaRPr lang="fr-CH" dirty="0">
              <a:solidFill>
                <a:srgbClr val="0070C0"/>
              </a:solidFill>
            </a:endParaRPr>
          </a:p>
          <a:p>
            <a:pPr lvl="1"/>
            <a:r>
              <a:rPr lang="fr-CH" dirty="0" err="1">
                <a:solidFill>
                  <a:srgbClr val="0070C0"/>
                </a:solidFill>
              </a:rPr>
              <a:t>Faithful</a:t>
            </a:r>
            <a:r>
              <a:rPr lang="fr-CH" dirty="0">
                <a:solidFill>
                  <a:srgbClr val="0070C0"/>
                </a:solidFill>
              </a:rPr>
              <a:t>: </a:t>
            </a:r>
          </a:p>
          <a:p>
            <a:pPr lvl="2"/>
            <a:r>
              <a:rPr lang="fr-CH" dirty="0">
                <a:solidFill>
                  <a:srgbClr val="0070C0"/>
                </a:solidFill>
              </a:rPr>
              <a:t>the IML </a:t>
            </a:r>
            <a:r>
              <a:rPr lang="fr-CH" dirty="0" err="1">
                <a:solidFill>
                  <a:srgbClr val="0070C0"/>
                </a:solidFill>
              </a:rPr>
              <a:t>interpretation</a:t>
            </a:r>
            <a:r>
              <a:rPr lang="fr-CH" dirty="0">
                <a:solidFill>
                  <a:srgbClr val="0070C0"/>
                </a:solidFill>
              </a:rPr>
              <a:t> </a:t>
            </a:r>
            <a:r>
              <a:rPr lang="fr-CH" dirty="0" err="1">
                <a:solidFill>
                  <a:srgbClr val="0070C0"/>
                </a:solidFill>
              </a:rPr>
              <a:t>approximates</a:t>
            </a:r>
            <a:r>
              <a:rPr lang="fr-CH" dirty="0">
                <a:solidFill>
                  <a:srgbClr val="0070C0"/>
                </a:solidFill>
              </a:rPr>
              <a:t> the </a:t>
            </a:r>
            <a:r>
              <a:rPr lang="fr-CH" dirty="0" err="1">
                <a:solidFill>
                  <a:srgbClr val="0070C0"/>
                </a:solidFill>
              </a:rPr>
              <a:t>true</a:t>
            </a:r>
            <a:r>
              <a:rPr lang="fr-CH" dirty="0">
                <a:solidFill>
                  <a:srgbClr val="0070C0"/>
                </a:solidFill>
              </a:rPr>
              <a:t> </a:t>
            </a:r>
            <a:r>
              <a:rPr lang="fr-CH" dirty="0" err="1">
                <a:solidFill>
                  <a:srgbClr val="0070C0"/>
                </a:solidFill>
              </a:rPr>
              <a:t>reasoning</a:t>
            </a:r>
            <a:r>
              <a:rPr lang="fr-CH" dirty="0">
                <a:solidFill>
                  <a:srgbClr val="0070C0"/>
                </a:solidFill>
              </a:rPr>
              <a:t> process of the ML model  </a:t>
            </a:r>
          </a:p>
          <a:p>
            <a:pPr lvl="2"/>
            <a:r>
              <a:rPr lang="fr-CH" dirty="0">
                <a:solidFill>
                  <a:srgbClr val="0070C0"/>
                </a:solidFill>
              </a:rPr>
              <a:t>the </a:t>
            </a:r>
            <a:r>
              <a:rPr lang="fr-CH" dirty="0" err="1">
                <a:solidFill>
                  <a:srgbClr val="0070C0"/>
                </a:solidFill>
              </a:rPr>
              <a:t>interpretation</a:t>
            </a:r>
            <a:r>
              <a:rPr lang="fr-CH" dirty="0">
                <a:solidFill>
                  <a:srgbClr val="0070C0"/>
                </a:solidFill>
              </a:rPr>
              <a:t> </a:t>
            </a:r>
            <a:r>
              <a:rPr lang="fr-CH" dirty="0" err="1">
                <a:solidFill>
                  <a:srgbClr val="0070C0"/>
                </a:solidFill>
              </a:rPr>
              <a:t>should</a:t>
            </a:r>
            <a:r>
              <a:rPr lang="fr-CH" dirty="0">
                <a:solidFill>
                  <a:srgbClr val="0070C0"/>
                </a:solidFill>
              </a:rPr>
              <a:t> not change </a:t>
            </a:r>
            <a:r>
              <a:rPr lang="fr-CH" dirty="0" err="1">
                <a:solidFill>
                  <a:srgbClr val="0070C0"/>
                </a:solidFill>
              </a:rPr>
              <a:t>drastically</a:t>
            </a:r>
            <a:r>
              <a:rPr lang="fr-CH" dirty="0">
                <a:solidFill>
                  <a:srgbClr val="0070C0"/>
                </a:solidFill>
              </a:rPr>
              <a:t> if </a:t>
            </a:r>
            <a:r>
              <a:rPr lang="fr-CH" dirty="0" err="1">
                <a:solidFill>
                  <a:srgbClr val="0070C0"/>
                </a:solidFill>
              </a:rPr>
              <a:t>different</a:t>
            </a:r>
            <a:r>
              <a:rPr lang="fr-CH" dirty="0">
                <a:solidFill>
                  <a:srgbClr val="0070C0"/>
                </a:solidFill>
              </a:rPr>
              <a:t> </a:t>
            </a:r>
            <a:r>
              <a:rPr lang="fr-CH" dirty="0" err="1">
                <a:solidFill>
                  <a:srgbClr val="0070C0"/>
                </a:solidFill>
              </a:rPr>
              <a:t>datasets</a:t>
            </a:r>
            <a:r>
              <a:rPr lang="fr-CH" dirty="0">
                <a:solidFill>
                  <a:srgbClr val="0070C0"/>
                </a:solidFill>
              </a:rPr>
              <a:t> are </a:t>
            </a:r>
            <a:r>
              <a:rPr lang="fr-CH" dirty="0" err="1">
                <a:solidFill>
                  <a:srgbClr val="0070C0"/>
                </a:solidFill>
              </a:rPr>
              <a:t>used</a:t>
            </a:r>
            <a:r>
              <a:rPr lang="fr-CH" dirty="0">
                <a:solidFill>
                  <a:srgbClr val="0070C0"/>
                </a:solidFill>
              </a:rPr>
              <a:t> for the ML model training or </a:t>
            </a:r>
            <a:r>
              <a:rPr lang="fr-CH" dirty="0" err="1">
                <a:solidFill>
                  <a:srgbClr val="0070C0"/>
                </a:solidFill>
              </a:rPr>
              <a:t>prediction</a:t>
            </a:r>
            <a:r>
              <a:rPr lang="fr-CH" dirty="0">
                <a:solidFill>
                  <a:srgbClr val="0070C0"/>
                </a:solidFill>
              </a:rPr>
              <a:t>. </a:t>
            </a:r>
          </a:p>
          <a:p>
            <a:pPr lvl="2"/>
            <a:r>
              <a:rPr lang="fr-CH" dirty="0" err="1">
                <a:solidFill>
                  <a:srgbClr val="0070C0"/>
                </a:solidFill>
              </a:rPr>
              <a:t>it</a:t>
            </a:r>
            <a:r>
              <a:rPr lang="fr-CH" dirty="0">
                <a:solidFill>
                  <a:srgbClr val="0070C0"/>
                </a:solidFill>
              </a:rPr>
              <a:t> </a:t>
            </a:r>
            <a:r>
              <a:rPr lang="fr-CH" dirty="0" err="1">
                <a:solidFill>
                  <a:srgbClr val="0070C0"/>
                </a:solidFill>
              </a:rPr>
              <a:t>should</a:t>
            </a:r>
            <a:r>
              <a:rPr lang="fr-CH" dirty="0">
                <a:solidFill>
                  <a:srgbClr val="0070C0"/>
                </a:solidFill>
              </a:rPr>
              <a:t> </a:t>
            </a:r>
            <a:r>
              <a:rPr lang="fr-CH" dirty="0" err="1">
                <a:solidFill>
                  <a:srgbClr val="0070C0"/>
                </a:solidFill>
              </a:rPr>
              <a:t>be</a:t>
            </a:r>
            <a:r>
              <a:rPr lang="fr-CH" dirty="0">
                <a:solidFill>
                  <a:srgbClr val="0070C0"/>
                </a:solidFill>
              </a:rPr>
              <a:t> </a:t>
            </a:r>
            <a:r>
              <a:rPr lang="fr-CH" dirty="0" err="1">
                <a:solidFill>
                  <a:srgbClr val="0070C0"/>
                </a:solidFill>
              </a:rPr>
              <a:t>similar</a:t>
            </a:r>
            <a:r>
              <a:rPr lang="fr-CH" dirty="0">
                <a:solidFill>
                  <a:srgbClr val="0070C0"/>
                </a:solidFill>
              </a:rPr>
              <a:t> for </a:t>
            </a:r>
            <a:r>
              <a:rPr lang="fr-CH" dirty="0" err="1">
                <a:solidFill>
                  <a:srgbClr val="0070C0"/>
                </a:solidFill>
              </a:rPr>
              <a:t>different</a:t>
            </a:r>
            <a:r>
              <a:rPr lang="fr-CH" dirty="0">
                <a:solidFill>
                  <a:srgbClr val="0070C0"/>
                </a:solidFill>
              </a:rPr>
              <a:t> ML </a:t>
            </a:r>
            <a:r>
              <a:rPr lang="fr-CH" dirty="0" err="1">
                <a:solidFill>
                  <a:srgbClr val="0070C0"/>
                </a:solidFill>
              </a:rPr>
              <a:t>models</a:t>
            </a:r>
            <a:r>
              <a:rPr lang="fr-CH" dirty="0">
                <a:solidFill>
                  <a:srgbClr val="0070C0"/>
                </a:solidFill>
              </a:rPr>
              <a:t>, </a:t>
            </a:r>
            <a:r>
              <a:rPr lang="fr-CH" dirty="0" err="1">
                <a:solidFill>
                  <a:srgbClr val="0070C0"/>
                </a:solidFill>
              </a:rPr>
              <a:t>which</a:t>
            </a:r>
            <a:r>
              <a:rPr lang="fr-CH" dirty="0">
                <a:solidFill>
                  <a:srgbClr val="0070C0"/>
                </a:solidFill>
              </a:rPr>
              <a:t> </a:t>
            </a:r>
            <a:r>
              <a:rPr lang="fr-CH" dirty="0" err="1">
                <a:solidFill>
                  <a:srgbClr val="0070C0"/>
                </a:solidFill>
              </a:rPr>
              <a:t>make</a:t>
            </a:r>
            <a:r>
              <a:rPr lang="fr-CH" dirty="0">
                <a:solidFill>
                  <a:srgbClr val="0070C0"/>
                </a:solidFill>
              </a:rPr>
              <a:t> </a:t>
            </a:r>
            <a:r>
              <a:rPr lang="fr-CH" dirty="0" err="1">
                <a:solidFill>
                  <a:srgbClr val="0070C0"/>
                </a:solidFill>
              </a:rPr>
              <a:t>similar</a:t>
            </a:r>
            <a:r>
              <a:rPr lang="fr-CH" dirty="0">
                <a:solidFill>
                  <a:srgbClr val="0070C0"/>
                </a:solidFill>
              </a:rPr>
              <a:t> </a:t>
            </a:r>
            <a:r>
              <a:rPr lang="fr-CH" dirty="0" err="1">
                <a:solidFill>
                  <a:srgbClr val="0070C0"/>
                </a:solidFill>
              </a:rPr>
              <a:t>predictions</a:t>
            </a:r>
            <a:r>
              <a:rPr lang="fr-CH" dirty="0">
                <a:solidFill>
                  <a:srgbClr val="0070C0"/>
                </a:solidFill>
              </a:rPr>
              <a:t>.</a:t>
            </a:r>
          </a:p>
          <a:p>
            <a:r>
              <a:rPr lang="en-GB" dirty="0">
                <a:solidFill>
                  <a:srgbClr val="0070C0"/>
                </a:solidFill>
                <a:hlinkClick r:id="rId2"/>
              </a:rPr>
              <a:t>https://christophm.github.io/interpretable-ml-book/</a:t>
            </a:r>
            <a:endParaRPr lang="en-GB" dirty="0">
              <a:solidFill>
                <a:srgbClr val="0070C0"/>
              </a:solidFill>
            </a:endParaRPr>
          </a:p>
          <a:p>
            <a:r>
              <a:rPr lang="en-CH" dirty="0">
                <a:hlinkClick r:id="rId3"/>
              </a:rPr>
              <a:t>Chen et al, Nature Methods, 2024</a:t>
            </a:r>
            <a:endParaRPr lang="en-CH" dirty="0">
              <a:solidFill>
                <a:srgbClr val="0070C0"/>
              </a:solidFill>
            </a:endParaRPr>
          </a:p>
        </p:txBody>
      </p:sp>
      <p:pic>
        <p:nvPicPr>
          <p:cNvPr id="3" name="Picture 2">
            <a:extLst>
              <a:ext uri="{FF2B5EF4-FFF2-40B4-BE49-F238E27FC236}">
                <a16:creationId xmlns:a16="http://schemas.microsoft.com/office/drawing/2014/main" id="{F9EAB9EB-65BF-E975-A72D-71AF0CD8222F}"/>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85F83DDC-2BEE-2E73-1D72-A5CCFDDDE6B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039227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a:xfrm>
            <a:off x="838200" y="1615418"/>
            <a:ext cx="10515600" cy="4351338"/>
          </a:xfrm>
        </p:spPr>
        <p:txBody>
          <a:bodyPr>
            <a:normAutofit fontScale="85000" lnSpcReduction="20000"/>
          </a:bodyPr>
          <a:lstStyle/>
          <a:p>
            <a:r>
              <a:rPr lang="en-CH" dirty="0">
                <a:solidFill>
                  <a:srgbClr val="0070C0"/>
                </a:solidFill>
              </a:rPr>
              <a:t>Some ML methods such as linear regression, logistic regression, decision trees, GLM’s, GAM’s are interpretable by humans, i.e. they tell you explicitly how features contribute to the outcome.</a:t>
            </a:r>
          </a:p>
          <a:p>
            <a:r>
              <a:rPr lang="en-CH" dirty="0">
                <a:solidFill>
                  <a:srgbClr val="0070C0"/>
                </a:solidFill>
              </a:rPr>
              <a:t>Other ML methods (such as NN, SVM, </a:t>
            </a:r>
            <a:r>
              <a:rPr lang="en-GB" dirty="0">
                <a:solidFill>
                  <a:srgbClr val="0070C0"/>
                </a:solidFill>
              </a:rPr>
              <a:t>and </a:t>
            </a:r>
            <a:r>
              <a:rPr lang="en-CH" dirty="0">
                <a:solidFill>
                  <a:srgbClr val="0070C0"/>
                </a:solidFill>
              </a:rPr>
              <a:t>boosting methods) can perform very well but are not interpretable </a:t>
            </a:r>
            <a:r>
              <a:rPr lang="fr-CH" dirty="0">
                <a:solidFill>
                  <a:srgbClr val="0070C0"/>
                </a:solidFill>
              </a:rPr>
              <a:t>by </a:t>
            </a:r>
            <a:r>
              <a:rPr lang="fr-CH" dirty="0" err="1">
                <a:solidFill>
                  <a:srgbClr val="0070C0"/>
                </a:solidFill>
              </a:rPr>
              <a:t>humans</a:t>
            </a:r>
            <a:r>
              <a:rPr lang="en-CH" dirty="0">
                <a:solidFill>
                  <a:srgbClr val="0070C0"/>
                </a:solidFill>
              </a:rPr>
              <a:t>.</a:t>
            </a:r>
          </a:p>
          <a:p>
            <a:r>
              <a:rPr lang="en-CH" dirty="0">
                <a:solidFill>
                  <a:srgbClr val="0070C0"/>
                </a:solidFill>
              </a:rPr>
              <a:t>However, understanding prediction by ML model is important to trust the model, study biases, and eventually improve it.</a:t>
            </a:r>
          </a:p>
          <a:p>
            <a:r>
              <a:rPr lang="en-CH" dirty="0">
                <a:solidFill>
                  <a:srgbClr val="0070C0"/>
                </a:solidFill>
              </a:rPr>
              <a:t>Either, these black-box methods are c</a:t>
            </a:r>
            <a:r>
              <a:rPr lang="en-GB" dirty="0">
                <a:solidFill>
                  <a:srgbClr val="0070C0"/>
                </a:solidFill>
              </a:rPr>
              <a:t>u</a:t>
            </a:r>
            <a:r>
              <a:rPr lang="en-CH" dirty="0">
                <a:solidFill>
                  <a:srgbClr val="0070C0"/>
                </a:solidFill>
              </a:rPr>
              <a:t>stomized for interpretability or one has to use </a:t>
            </a:r>
            <a:r>
              <a:rPr lang="en-CH" i="1" dirty="0">
                <a:solidFill>
                  <a:srgbClr val="0070C0"/>
                </a:solidFill>
              </a:rPr>
              <a:t>post hoc </a:t>
            </a:r>
            <a:r>
              <a:rPr lang="en-CH" dirty="0">
                <a:solidFill>
                  <a:srgbClr val="0070C0"/>
                </a:solidFill>
              </a:rPr>
              <a:t>tools such as Shap, Lime,  DeepLIFT, ...</a:t>
            </a:r>
          </a:p>
          <a:p>
            <a:r>
              <a:rPr lang="en-CH" dirty="0">
                <a:solidFill>
                  <a:srgbClr val="0070C0"/>
                </a:solidFill>
              </a:rPr>
              <a:t>These ad-hoc tools provide human interpretable simple models, which approximate the underlying complex ML model.</a:t>
            </a:r>
          </a:p>
          <a:p>
            <a:r>
              <a:rPr lang="en-CH" dirty="0">
                <a:solidFill>
                  <a:srgbClr val="0070C0"/>
                </a:solidFill>
              </a:rPr>
              <a:t>Such simple models may be feature importance scores (linear approximation), simple trees, or decision rules.</a:t>
            </a:r>
          </a:p>
        </p:txBody>
      </p:sp>
      <p:pic>
        <p:nvPicPr>
          <p:cNvPr id="3" name="Picture 2">
            <a:extLst>
              <a:ext uri="{FF2B5EF4-FFF2-40B4-BE49-F238E27FC236}">
                <a16:creationId xmlns:a16="http://schemas.microsoft.com/office/drawing/2014/main" id="{AF0BF261-5631-4D38-ABDE-C1D50085534E}"/>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DE49EFE3-078F-C5D8-D718-869FFFC9FAF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3877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a:xfrm>
            <a:off x="838200" y="145360"/>
            <a:ext cx="10515600" cy="1325563"/>
          </a:xfrm>
        </p:spPr>
        <p:txBody>
          <a:bodyPr/>
          <a:lstStyle/>
          <a:p>
            <a:r>
              <a:rPr lang="en-CH" dirty="0"/>
              <a:t>Interpretable Machine Learning (IML)</a:t>
            </a:r>
          </a:p>
        </p:txBody>
      </p:sp>
      <p:pic>
        <p:nvPicPr>
          <p:cNvPr id="3" name="Picture 2">
            <a:extLst>
              <a:ext uri="{FF2B5EF4-FFF2-40B4-BE49-F238E27FC236}">
                <a16:creationId xmlns:a16="http://schemas.microsoft.com/office/drawing/2014/main" id="{C58893FE-6FC1-078A-7BEE-64040CC08563}"/>
              </a:ext>
            </a:extLst>
          </p:cNvPr>
          <p:cNvPicPr>
            <a:picLocks noChangeAspect="1"/>
          </p:cNvPicPr>
          <p:nvPr/>
        </p:nvPicPr>
        <p:blipFill>
          <a:blip r:embed="rId2"/>
          <a:stretch>
            <a:fillRect/>
          </a:stretch>
        </p:blipFill>
        <p:spPr>
          <a:xfrm>
            <a:off x="3568700" y="1600200"/>
            <a:ext cx="5638800" cy="4161046"/>
          </a:xfrm>
          <a:prstGeom prst="rect">
            <a:avLst/>
          </a:prstGeom>
        </p:spPr>
      </p:pic>
      <p:sp>
        <p:nvSpPr>
          <p:cNvPr id="4" name="TextBox 3">
            <a:extLst>
              <a:ext uri="{FF2B5EF4-FFF2-40B4-BE49-F238E27FC236}">
                <a16:creationId xmlns:a16="http://schemas.microsoft.com/office/drawing/2014/main" id="{486ADCA6-B672-7B1B-FEB6-B5B24BDDE6A3}"/>
              </a:ext>
            </a:extLst>
          </p:cNvPr>
          <p:cNvSpPr txBox="1"/>
          <p:nvPr/>
        </p:nvSpPr>
        <p:spPr>
          <a:xfrm>
            <a:off x="4356101" y="6019800"/>
            <a:ext cx="3496790" cy="369332"/>
          </a:xfrm>
          <a:prstGeom prst="rect">
            <a:avLst/>
          </a:prstGeom>
          <a:noFill/>
        </p:spPr>
        <p:txBody>
          <a:bodyPr wrap="square" rtlCol="0">
            <a:spAutoFit/>
          </a:bodyPr>
          <a:lstStyle/>
          <a:p>
            <a:r>
              <a:rPr lang="en-CH" dirty="0">
                <a:hlinkClick r:id="rId3"/>
              </a:rPr>
              <a:t>Chen et al, Nature Methods, 2024</a:t>
            </a:r>
            <a:endParaRPr lang="en-CH" dirty="0"/>
          </a:p>
        </p:txBody>
      </p:sp>
      <p:pic>
        <p:nvPicPr>
          <p:cNvPr id="5" name="Picture 4">
            <a:extLst>
              <a:ext uri="{FF2B5EF4-FFF2-40B4-BE49-F238E27FC236}">
                <a16:creationId xmlns:a16="http://schemas.microsoft.com/office/drawing/2014/main" id="{E7443FBD-7314-05F7-1773-3B064017CA7D}"/>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3F021C99-CA0A-65ED-50AC-5E1ACEFB32E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906473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0660-6F01-7DAB-E9CA-C8692935ACE5}"/>
              </a:ext>
            </a:extLst>
          </p:cNvPr>
          <p:cNvSpPr>
            <a:spLocks noGrp="1"/>
          </p:cNvSpPr>
          <p:nvPr>
            <p:ph type="title"/>
          </p:nvPr>
        </p:nvSpPr>
        <p:spPr/>
        <p:txBody>
          <a:bodyPr/>
          <a:lstStyle/>
          <a:p>
            <a:r>
              <a:rPr lang="en-CH" dirty="0"/>
              <a:t>Interpretable Machine Learning (IML)</a:t>
            </a:r>
          </a:p>
        </p:txBody>
      </p:sp>
      <p:sp>
        <p:nvSpPr>
          <p:cNvPr id="3" name="Content Placeholder 2">
            <a:extLst>
              <a:ext uri="{FF2B5EF4-FFF2-40B4-BE49-F238E27FC236}">
                <a16:creationId xmlns:a16="http://schemas.microsoft.com/office/drawing/2014/main" id="{8D20B9FC-20D6-857B-6061-B272B313A2F6}"/>
              </a:ext>
            </a:extLst>
          </p:cNvPr>
          <p:cNvSpPr>
            <a:spLocks noGrp="1"/>
          </p:cNvSpPr>
          <p:nvPr>
            <p:ph idx="1"/>
          </p:nvPr>
        </p:nvSpPr>
        <p:spPr/>
        <p:txBody>
          <a:bodyPr>
            <a:normAutofit/>
          </a:bodyPr>
          <a:lstStyle/>
          <a:p>
            <a:r>
              <a:rPr lang="en-CH" dirty="0">
                <a:solidFill>
                  <a:srgbClr val="0070C0"/>
                </a:solidFill>
              </a:rPr>
              <a:t>However, there is no consensus, which IML method works best (</a:t>
            </a:r>
            <a:r>
              <a:rPr lang="en-CH" dirty="0">
                <a:solidFill>
                  <a:srgbClr val="0070C0"/>
                </a:solidFill>
                <a:hlinkClick r:id="rId2"/>
              </a:rPr>
              <a:t>Krishna et al, Mach. Learning Research, 2024</a:t>
            </a:r>
            <a:r>
              <a:rPr lang="en-CH" dirty="0">
                <a:solidFill>
                  <a:srgbClr val="0070C0"/>
                </a:solidFill>
              </a:rPr>
              <a:t>; </a:t>
            </a:r>
            <a:r>
              <a:rPr lang="en-CH" dirty="0">
                <a:solidFill>
                  <a:srgbClr val="0070C0"/>
                </a:solidFill>
                <a:hlinkClick r:id="rId3"/>
              </a:rPr>
              <a:t>Agarwal et al. NeurIPS, 2022</a:t>
            </a:r>
            <a:r>
              <a:rPr lang="en-CH" dirty="0">
                <a:solidFill>
                  <a:srgbClr val="0070C0"/>
                </a:solidFill>
              </a:rPr>
              <a:t>)</a:t>
            </a:r>
          </a:p>
          <a:p>
            <a:r>
              <a:rPr lang="en-CH" dirty="0">
                <a:solidFill>
                  <a:srgbClr val="0070C0"/>
                </a:solidFill>
              </a:rPr>
              <a:t>Need to evaluate the IML interpretation scores by these criteria:</a:t>
            </a:r>
          </a:p>
          <a:p>
            <a:pPr lvl="1"/>
            <a:r>
              <a:rPr lang="en-CH" dirty="0">
                <a:solidFill>
                  <a:srgbClr val="0070C0"/>
                </a:solidFill>
              </a:rPr>
              <a:t>Plausibility: is the interpretation plausible?</a:t>
            </a:r>
          </a:p>
          <a:p>
            <a:pPr lvl="1"/>
            <a:r>
              <a:rPr lang="en-CH" dirty="0">
                <a:solidFill>
                  <a:srgbClr val="0070C0"/>
                </a:solidFill>
              </a:rPr>
              <a:t>Faithfulness: </a:t>
            </a:r>
            <a:r>
              <a:rPr lang="en-GB" dirty="0">
                <a:solidFill>
                  <a:srgbClr val="0070C0"/>
                </a:solidFill>
              </a:rPr>
              <a:t>Do</a:t>
            </a:r>
            <a:r>
              <a:rPr lang="en-CH" dirty="0">
                <a:solidFill>
                  <a:srgbClr val="0070C0"/>
                </a:solidFill>
              </a:rPr>
              <a:t> the IML interpretations agree with prior knowledge? Does it give the correct answers on synthetic datasets (</a:t>
            </a:r>
            <a:r>
              <a:rPr lang="en-GB" dirty="0">
                <a:solidFill>
                  <a:srgbClr val="0070C0"/>
                </a:solidFill>
                <a:hlinkClick r:id="rId4"/>
              </a:rPr>
              <a:t>https://open-xai.github.io/</a:t>
            </a:r>
            <a:r>
              <a:rPr lang="en-CH" dirty="0">
                <a:solidFill>
                  <a:srgbClr val="0070C0"/>
                </a:solidFill>
              </a:rPr>
              <a:t>)? Do they reflect the model’s reasoning process?</a:t>
            </a:r>
          </a:p>
          <a:p>
            <a:pPr lvl="1"/>
            <a:r>
              <a:rPr lang="en-CH" dirty="0">
                <a:solidFill>
                  <a:srgbClr val="0070C0"/>
                </a:solidFill>
              </a:rPr>
              <a:t>Stability: are the scores robust for different hyperparameter choices for the underlying model? Are they robust with regard to data sampling and different datasets? Do different IML methods give similar results?</a:t>
            </a:r>
          </a:p>
        </p:txBody>
      </p:sp>
      <p:pic>
        <p:nvPicPr>
          <p:cNvPr id="4" name="Picture 3">
            <a:extLst>
              <a:ext uri="{FF2B5EF4-FFF2-40B4-BE49-F238E27FC236}">
                <a16:creationId xmlns:a16="http://schemas.microsoft.com/office/drawing/2014/main" id="{3B94DF37-C745-5BBC-68AF-D8106D8D3D70}"/>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268B26C6-6998-DD6C-22D9-FD798CB6DE7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88818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0660-6F01-7DAB-E9CA-C8692935ACE5}"/>
              </a:ext>
            </a:extLst>
          </p:cNvPr>
          <p:cNvSpPr>
            <a:spLocks noGrp="1"/>
          </p:cNvSpPr>
          <p:nvPr>
            <p:ph type="title"/>
          </p:nvPr>
        </p:nvSpPr>
        <p:spPr/>
        <p:txBody>
          <a:bodyPr/>
          <a:lstStyle/>
          <a:p>
            <a:r>
              <a:rPr lang="en-CH" dirty="0"/>
              <a:t>IML Guidelines</a:t>
            </a:r>
          </a:p>
        </p:txBody>
      </p:sp>
      <p:sp>
        <p:nvSpPr>
          <p:cNvPr id="3" name="Content Placeholder 2">
            <a:extLst>
              <a:ext uri="{FF2B5EF4-FFF2-40B4-BE49-F238E27FC236}">
                <a16:creationId xmlns:a16="http://schemas.microsoft.com/office/drawing/2014/main" id="{8D20B9FC-20D6-857B-6061-B272B313A2F6}"/>
              </a:ext>
            </a:extLst>
          </p:cNvPr>
          <p:cNvSpPr>
            <a:spLocks noGrp="1"/>
          </p:cNvSpPr>
          <p:nvPr>
            <p:ph idx="1"/>
          </p:nvPr>
        </p:nvSpPr>
        <p:spPr/>
        <p:txBody>
          <a:bodyPr>
            <a:normAutofit fontScale="92500" lnSpcReduction="20000"/>
          </a:bodyPr>
          <a:lstStyle/>
          <a:p>
            <a:r>
              <a:rPr lang="en-CH" dirty="0">
                <a:solidFill>
                  <a:srgbClr val="0070C0"/>
                </a:solidFill>
              </a:rPr>
              <a:t>Use several IML methods and compare the results</a:t>
            </a:r>
          </a:p>
          <a:p>
            <a:r>
              <a:rPr lang="en-CH" dirty="0">
                <a:solidFill>
                  <a:srgbClr val="0070C0"/>
                </a:solidFill>
              </a:rPr>
              <a:t>Use several datasets if possible, or randomly sample from your data, to show that your results are robust.</a:t>
            </a:r>
          </a:p>
          <a:p>
            <a:r>
              <a:rPr lang="en-CH" dirty="0">
                <a:solidFill>
                  <a:srgbClr val="0070C0"/>
                </a:solidFill>
              </a:rPr>
              <a:t>Use different hyperparameter choices for the underlying model. Use more than one model.</a:t>
            </a:r>
          </a:p>
          <a:p>
            <a:r>
              <a:rPr lang="en-CH" dirty="0">
                <a:solidFill>
                  <a:srgbClr val="0070C0"/>
                </a:solidFill>
              </a:rPr>
              <a:t>Evaluate the plausibility and faithfulness of the IML interpretation: </a:t>
            </a:r>
          </a:p>
          <a:p>
            <a:pPr lvl="1"/>
            <a:r>
              <a:rPr lang="en-GB" dirty="0">
                <a:solidFill>
                  <a:srgbClr val="0070C0"/>
                </a:solidFill>
              </a:rPr>
              <a:t>D</a:t>
            </a:r>
            <a:r>
              <a:rPr lang="en-CH" dirty="0">
                <a:solidFill>
                  <a:srgbClr val="0070C0"/>
                </a:solidFill>
              </a:rPr>
              <a:t>o they agree with prior or expert knowledge?</a:t>
            </a:r>
          </a:p>
          <a:p>
            <a:pPr lvl="1"/>
            <a:r>
              <a:rPr lang="en-CH" dirty="0">
                <a:solidFill>
                  <a:srgbClr val="0070C0"/>
                </a:solidFill>
              </a:rPr>
              <a:t>Do they represent the model’s reasoning process?</a:t>
            </a:r>
          </a:p>
          <a:p>
            <a:r>
              <a:rPr lang="en-CH" dirty="0">
                <a:solidFill>
                  <a:srgbClr val="0070C0"/>
                </a:solidFill>
              </a:rPr>
              <a:t>Avoid cherry-picking nice examples, but always report full results.</a:t>
            </a:r>
          </a:p>
          <a:p>
            <a:endParaRPr lang="en-CH" dirty="0">
              <a:solidFill>
                <a:srgbClr val="0070C0"/>
              </a:solidFill>
            </a:endParaRPr>
          </a:p>
          <a:p>
            <a:r>
              <a:rPr lang="en-CH" dirty="0">
                <a:hlinkClick r:id="rId2"/>
              </a:rPr>
              <a:t>Chen et al, Nature Methods, 2024</a:t>
            </a:r>
            <a:endParaRPr lang="en-CH" dirty="0"/>
          </a:p>
          <a:p>
            <a:pPr marL="0" indent="0">
              <a:buNone/>
            </a:pPr>
            <a:endParaRPr lang="en-CH" dirty="0">
              <a:solidFill>
                <a:srgbClr val="0070C0"/>
              </a:solidFill>
            </a:endParaRPr>
          </a:p>
          <a:p>
            <a:endParaRPr lang="en-CH" dirty="0">
              <a:solidFill>
                <a:srgbClr val="0070C0"/>
              </a:solidFill>
            </a:endParaRPr>
          </a:p>
        </p:txBody>
      </p:sp>
      <p:pic>
        <p:nvPicPr>
          <p:cNvPr id="4" name="Picture 3">
            <a:extLst>
              <a:ext uri="{FF2B5EF4-FFF2-40B4-BE49-F238E27FC236}">
                <a16:creationId xmlns:a16="http://schemas.microsoft.com/office/drawing/2014/main" id="{F589455B-3A41-70CF-8DE8-3FD8FC78400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AC6BD78-D799-4A1F-B487-E73FA8B998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83339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28FF-CE08-5B48-C5BF-BC51277BC839}"/>
              </a:ext>
            </a:extLst>
          </p:cNvPr>
          <p:cNvSpPr>
            <a:spLocks noGrp="1"/>
          </p:cNvSpPr>
          <p:nvPr>
            <p:ph type="title"/>
          </p:nvPr>
        </p:nvSpPr>
        <p:spPr/>
        <p:txBody>
          <a:bodyPr/>
          <a:lstStyle/>
          <a:p>
            <a:r>
              <a:rPr lang="en-CH" dirty="0"/>
              <a:t>IML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8F6452-E056-B801-B0D3-001CF4D89948}"/>
                  </a:ext>
                </a:extLst>
              </p:cNvPr>
              <p:cNvSpPr>
                <a:spLocks noGrp="1"/>
              </p:cNvSpPr>
              <p:nvPr>
                <p:ph idx="1"/>
              </p:nvPr>
            </p:nvSpPr>
            <p:spPr/>
            <p:txBody>
              <a:bodyPr>
                <a:normAutofit lnSpcReduction="10000"/>
              </a:bodyPr>
              <a:lstStyle/>
              <a:p>
                <a:r>
                  <a:rPr lang="en-CH" dirty="0">
                    <a:solidFill>
                      <a:srgbClr val="0070C0"/>
                    </a:solidFill>
                  </a:rPr>
                  <a:t>Local interpretation:</a:t>
                </a:r>
              </a:p>
              <a:p>
                <a:pPr lvl="1"/>
                <a:r>
                  <a:rPr lang="en-CH" dirty="0">
                    <a:solidFill>
                      <a:srgbClr val="0070C0"/>
                    </a:solidFill>
                  </a:rPr>
                  <a:t>An interpretation is calculated for a single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a:t>
                </a:r>
              </a:p>
              <a:p>
                <a:pPr lvl="1"/>
                <a:r>
                  <a:rPr lang="en-CH" dirty="0">
                    <a:solidFill>
                      <a:srgbClr val="0070C0"/>
                    </a:solidFill>
                  </a:rPr>
                  <a:t>A local interpretation tells you, how a specific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 was predicted by the ML model. It tells you which features are predominantly involved in the prediction.</a:t>
                </a:r>
              </a:p>
              <a:p>
                <a:pPr lvl="1"/>
                <a:endParaRPr lang="en-CH" dirty="0">
                  <a:solidFill>
                    <a:srgbClr val="0070C0"/>
                  </a:solidFill>
                </a:endParaRPr>
              </a:p>
              <a:p>
                <a:r>
                  <a:rPr lang="en-CH" dirty="0">
                    <a:solidFill>
                      <a:srgbClr val="0070C0"/>
                    </a:solidFill>
                  </a:rPr>
                  <a:t>Global interpretation:</a:t>
                </a:r>
              </a:p>
              <a:p>
                <a:pPr lvl="1"/>
                <a:r>
                  <a:rPr lang="en-CH" dirty="0">
                    <a:solidFill>
                      <a:srgbClr val="0070C0"/>
                    </a:solidFill>
                  </a:rPr>
                  <a:t>An interpretation is calculated on a whole data set </a:t>
                </a:r>
                <a14:m>
                  <m:oMath xmlns:m="http://schemas.openxmlformats.org/officeDocument/2006/math">
                    <m:d>
                      <m:dPr>
                        <m:begChr m:val="{"/>
                        <m:endChr m:val="}"/>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𝑘</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rPr>
                      <m:t>𝑘</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𝑁</m:t>
                    </m:r>
                  </m:oMath>
                </a14:m>
                <a:endParaRPr lang="en-CH" dirty="0">
                  <a:solidFill>
                    <a:srgbClr val="0070C0"/>
                  </a:solidFill>
                </a:endParaRPr>
              </a:p>
              <a:p>
                <a:pPr lvl="1"/>
                <a:r>
                  <a:rPr lang="en-CH" dirty="0">
                    <a:solidFill>
                      <a:srgbClr val="0070C0"/>
                    </a:solidFill>
                  </a:rPr>
                  <a:t>The global interpretation tells you, which features are predominantly involved in the prediction of a whole dataset.</a:t>
                </a:r>
              </a:p>
              <a:p>
                <a:pPr lvl="1"/>
                <a:r>
                  <a:rPr lang="en-CH" dirty="0">
                    <a:solidFill>
                      <a:srgbClr val="0070C0"/>
                    </a:solidFill>
                  </a:rPr>
                  <a:t>A global interpretation can be obtained by </a:t>
                </a:r>
                <a:r>
                  <a:rPr lang="en-CH" i="1" dirty="0">
                    <a:solidFill>
                      <a:srgbClr val="0070C0"/>
                    </a:solidFill>
                  </a:rPr>
                  <a:t>averaging</a:t>
                </a:r>
                <a:r>
                  <a:rPr lang="en-CH" dirty="0">
                    <a:solidFill>
                      <a:srgbClr val="0070C0"/>
                    </a:solidFill>
                  </a:rPr>
                  <a:t> over local interpretations.</a:t>
                </a:r>
              </a:p>
            </p:txBody>
          </p:sp>
        </mc:Choice>
        <mc:Fallback xmlns="">
          <p:sp>
            <p:nvSpPr>
              <p:cNvPr id="3" name="Content Placeholder 2">
                <a:extLst>
                  <a:ext uri="{FF2B5EF4-FFF2-40B4-BE49-F238E27FC236}">
                    <a16:creationId xmlns:a16="http://schemas.microsoft.com/office/drawing/2014/main" id="{908F6452-E056-B801-B0D3-001CF4D89948}"/>
                  </a:ext>
                </a:extLst>
              </p:cNvPr>
              <p:cNvSpPr>
                <a:spLocks noGrp="1" noRot="1" noChangeAspect="1" noMove="1" noResize="1" noEditPoints="1" noAdjustHandles="1" noChangeArrowheads="1" noChangeShapeType="1" noTextEdit="1"/>
              </p:cNvSpPr>
              <p:nvPr>
                <p:ph idx="1"/>
              </p:nvPr>
            </p:nvSpPr>
            <p:spPr>
              <a:blipFill>
                <a:blip r:embed="rId2"/>
                <a:stretch>
                  <a:fillRect l="-1086" t="-3198" r="-1206" b="-29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72D80FC5-DA59-AE63-F6D9-60DB1020672E}"/>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9A355A3-8AA9-C4CF-256E-44317D4832A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24241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p:txBody>
          <a:bodyPr/>
          <a:lstStyle/>
          <a:p>
            <a:r>
              <a:rPr lang="en-CH" dirty="0"/>
              <a:t>LIME</a:t>
            </a:r>
          </a:p>
        </p:txBody>
      </p:sp>
      <p:sp>
        <p:nvSpPr>
          <p:cNvPr id="3" name="Content Placeholder 2">
            <a:extLst>
              <a:ext uri="{FF2B5EF4-FFF2-40B4-BE49-F238E27FC236}">
                <a16:creationId xmlns:a16="http://schemas.microsoft.com/office/drawing/2014/main" id="{750368C7-5C9E-34B3-58A0-461B870C5935}"/>
              </a:ext>
            </a:extLst>
          </p:cNvPr>
          <p:cNvSpPr>
            <a:spLocks noGrp="1"/>
          </p:cNvSpPr>
          <p:nvPr>
            <p:ph idx="1"/>
          </p:nvPr>
        </p:nvSpPr>
        <p:spPr/>
        <p:txBody>
          <a:bodyPr/>
          <a:lstStyle/>
          <a:p>
            <a:r>
              <a:rPr lang="en-CH" dirty="0">
                <a:solidFill>
                  <a:srgbClr val="0070C0"/>
                </a:solidFill>
              </a:rPr>
              <a:t>LIME: </a:t>
            </a:r>
            <a:r>
              <a:rPr lang="en-CH" u="sng" dirty="0">
                <a:solidFill>
                  <a:srgbClr val="0070C0"/>
                </a:solidFill>
              </a:rPr>
              <a:t>L</a:t>
            </a:r>
            <a:r>
              <a:rPr lang="en-CH" dirty="0">
                <a:solidFill>
                  <a:srgbClr val="0070C0"/>
                </a:solidFill>
              </a:rPr>
              <a:t>ocal </a:t>
            </a:r>
            <a:r>
              <a:rPr lang="en-CH" u="sng" dirty="0">
                <a:solidFill>
                  <a:srgbClr val="0070C0"/>
                </a:solidFill>
              </a:rPr>
              <a:t>I</a:t>
            </a:r>
            <a:r>
              <a:rPr lang="en-CH" dirty="0">
                <a:solidFill>
                  <a:srgbClr val="0070C0"/>
                </a:solidFill>
              </a:rPr>
              <a:t>nterpretable </a:t>
            </a:r>
            <a:r>
              <a:rPr lang="en-CH" u="sng" dirty="0">
                <a:solidFill>
                  <a:srgbClr val="0070C0"/>
                </a:solidFill>
              </a:rPr>
              <a:t>M</a:t>
            </a:r>
            <a:r>
              <a:rPr lang="en-CH" dirty="0">
                <a:solidFill>
                  <a:srgbClr val="0070C0"/>
                </a:solidFill>
              </a:rPr>
              <a:t>odel-Agnostic </a:t>
            </a:r>
            <a:r>
              <a:rPr lang="en-CH" u="sng" dirty="0">
                <a:solidFill>
                  <a:srgbClr val="0070C0"/>
                </a:solidFill>
              </a:rPr>
              <a:t>E</a:t>
            </a:r>
            <a:r>
              <a:rPr lang="en-CH" dirty="0">
                <a:solidFill>
                  <a:srgbClr val="0070C0"/>
                </a:solidFill>
              </a:rPr>
              <a:t>xplanations</a:t>
            </a:r>
          </a:p>
          <a:p>
            <a:r>
              <a:rPr lang="en-CH" dirty="0">
                <a:solidFill>
                  <a:srgbClr val="0070C0"/>
                </a:solidFill>
              </a:rPr>
              <a:t>Approximates </a:t>
            </a:r>
            <a:r>
              <a:rPr lang="en-CH" u="sng" dirty="0">
                <a:solidFill>
                  <a:srgbClr val="0070C0"/>
                </a:solidFill>
              </a:rPr>
              <a:t>any</a:t>
            </a:r>
            <a:r>
              <a:rPr lang="en-CH" dirty="0">
                <a:solidFill>
                  <a:srgbClr val="0070C0"/>
                </a:solidFill>
              </a:rPr>
              <a:t> ML model by a simple local model</a:t>
            </a:r>
          </a:p>
          <a:p>
            <a:r>
              <a:rPr lang="en-CH" dirty="0">
                <a:solidFill>
                  <a:srgbClr val="0070C0"/>
                </a:solidFill>
              </a:rPr>
              <a:t>Provides control over the complexity of the local model</a:t>
            </a:r>
          </a:p>
          <a:p>
            <a:r>
              <a:rPr lang="en-CH" dirty="0">
                <a:solidFill>
                  <a:srgbClr val="0070C0"/>
                </a:solidFill>
              </a:rPr>
              <a:t>Provides global interpretation of the ML model</a:t>
            </a:r>
          </a:p>
          <a:p>
            <a:r>
              <a:rPr lang="en-GB" dirty="0">
                <a:solidFill>
                  <a:srgbClr val="0070C0"/>
                </a:solidFill>
              </a:rPr>
              <a:t>https://</a:t>
            </a:r>
            <a:r>
              <a:rPr lang="en-GB" dirty="0" err="1">
                <a:solidFill>
                  <a:srgbClr val="0070C0"/>
                </a:solidFill>
              </a:rPr>
              <a:t>github.com</a:t>
            </a:r>
            <a:r>
              <a:rPr lang="en-GB" dirty="0">
                <a:solidFill>
                  <a:srgbClr val="0070C0"/>
                </a:solidFill>
              </a:rPr>
              <a:t>/</a:t>
            </a:r>
            <a:r>
              <a:rPr lang="en-GB" dirty="0" err="1">
                <a:solidFill>
                  <a:srgbClr val="0070C0"/>
                </a:solidFill>
              </a:rPr>
              <a:t>marcotcr</a:t>
            </a:r>
            <a:r>
              <a:rPr lang="en-GB" dirty="0">
                <a:solidFill>
                  <a:srgbClr val="0070C0"/>
                </a:solidFill>
              </a:rPr>
              <a:t>/lime</a:t>
            </a:r>
            <a:endParaRPr lang="en-CH" dirty="0">
              <a:solidFill>
                <a:srgbClr val="0070C0"/>
              </a:solidFill>
            </a:endParaRPr>
          </a:p>
          <a:p>
            <a:r>
              <a:rPr lang="en-GB" dirty="0">
                <a:solidFill>
                  <a:srgbClr val="0070C0"/>
                </a:solidFill>
              </a:rPr>
              <a:t>Watch: https://</a:t>
            </a:r>
            <a:r>
              <a:rPr lang="en-GB" dirty="0" err="1">
                <a:solidFill>
                  <a:srgbClr val="0070C0"/>
                </a:solidFill>
              </a:rPr>
              <a:t>www.youtube.com</a:t>
            </a:r>
            <a:r>
              <a:rPr lang="en-GB" dirty="0">
                <a:solidFill>
                  <a:srgbClr val="0070C0"/>
                </a:solidFill>
              </a:rPr>
              <a:t>/</a:t>
            </a:r>
            <a:r>
              <a:rPr lang="en-GB" dirty="0" err="1">
                <a:solidFill>
                  <a:srgbClr val="0070C0"/>
                </a:solidFill>
              </a:rPr>
              <a:t>watch?v</a:t>
            </a:r>
            <a:r>
              <a:rPr lang="en-GB" dirty="0">
                <a:solidFill>
                  <a:srgbClr val="0070C0"/>
                </a:solidFill>
              </a:rPr>
              <a:t>=</a:t>
            </a:r>
            <a:r>
              <a:rPr lang="en-GB" dirty="0" err="1">
                <a:solidFill>
                  <a:srgbClr val="0070C0"/>
                </a:solidFill>
              </a:rPr>
              <a:t>hUnRCxnydCc</a:t>
            </a:r>
            <a:br>
              <a:rPr lang="en-CH" dirty="0">
                <a:solidFill>
                  <a:srgbClr val="0070C0"/>
                </a:solidFill>
              </a:rPr>
            </a:br>
            <a:endParaRPr lang="en-CH" dirty="0">
              <a:solidFill>
                <a:srgbClr val="0070C0"/>
              </a:solidFill>
              <a:hlinkClick r:id="rId2">
                <a:extLst>
                  <a:ext uri="{A12FA001-AC4F-418D-AE19-62706E023703}">
                    <ahyp:hlinkClr xmlns:ahyp="http://schemas.microsoft.com/office/drawing/2018/hyperlinkcolor" val="tx"/>
                  </a:ext>
                </a:extLst>
              </a:hlinkClick>
            </a:endParaRPr>
          </a:p>
          <a:p>
            <a:r>
              <a:rPr lang="en-CH" dirty="0">
                <a:solidFill>
                  <a:srgbClr val="467886"/>
                </a:solidFill>
                <a:hlinkClick r:id="rId2">
                  <a:extLst>
                    <a:ext uri="{A12FA001-AC4F-418D-AE19-62706E023703}">
                      <ahyp:hlinkClr xmlns:ahyp="http://schemas.microsoft.com/office/drawing/2018/hyperlinkcolor" val="tx"/>
                    </a:ext>
                  </a:extLst>
                </a:hlinkClick>
              </a:rPr>
              <a:t>Ribeiro et al., ACM SIGKDD, 2016 </a:t>
            </a:r>
            <a:endParaRPr lang="en-CH" dirty="0"/>
          </a:p>
          <a:p>
            <a:endParaRPr lang="en-CH" dirty="0">
              <a:solidFill>
                <a:srgbClr val="0070C0"/>
              </a:solidFill>
            </a:endParaRPr>
          </a:p>
        </p:txBody>
      </p:sp>
      <p:pic>
        <p:nvPicPr>
          <p:cNvPr id="4" name="Picture 3">
            <a:extLst>
              <a:ext uri="{FF2B5EF4-FFF2-40B4-BE49-F238E27FC236}">
                <a16:creationId xmlns:a16="http://schemas.microsoft.com/office/drawing/2014/main" id="{D75441AD-3609-E910-F1E9-B8706653FCE3}"/>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6C2D3F9-8E8E-F6C9-1E7B-1C654062EFC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5624045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p:txBody>
          <a:bodyPr/>
          <a:lstStyle/>
          <a:p>
            <a:r>
              <a:rPr lang="en-CH" dirty="0"/>
              <a:t>LIME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D0B9C30-54BC-F274-436D-2502F002ACDB}"/>
                  </a:ext>
                </a:extLst>
              </p:cNvPr>
              <p:cNvSpPr>
                <a:spLocks noGrp="1"/>
              </p:cNvSpPr>
              <p:nvPr>
                <p:ph idx="1"/>
              </p:nvPr>
            </p:nvSpPr>
            <p:spPr/>
            <p:txBody>
              <a:bodyPr/>
              <a:lstStyle/>
              <a:p>
                <a:r>
                  <a:rPr lang="en-CH" dirty="0">
                    <a:solidFill>
                      <a:srgbClr val="0070C0"/>
                    </a:solidFill>
                  </a:rPr>
                  <a:t>Let’s assume we have a </a:t>
                </a:r>
                <a:r>
                  <a:rPr lang="en-CH" u="sng" dirty="0">
                    <a:solidFill>
                      <a:srgbClr val="0070C0"/>
                    </a:solidFill>
                  </a:rPr>
                  <a:t>trained</a:t>
                </a:r>
                <a:r>
                  <a:rPr lang="en-CH" dirty="0">
                    <a:solidFill>
                      <a:srgbClr val="0070C0"/>
                    </a:solidFill>
                  </a:rPr>
                  <a:t> ML model, which predicts the output </a:t>
                </a:r>
                <a14:m>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oMath>
                </a14:m>
                <a:r>
                  <a:rPr lang="en-CH" dirty="0">
                    <a:solidFill>
                      <a:srgbClr val="0070C0"/>
                    </a:solidFill>
                  </a:rPr>
                  <a:t> of a vector </a:t>
                </a:r>
                <a14:m>
                  <m:oMath xmlns:m="http://schemas.openxmlformats.org/officeDocument/2006/math">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1</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b="0" i="1">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𝑛</m:t>
                            </m:r>
                          </m:sub>
                        </m:sSub>
                      </m:e>
                    </m:d>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oMath>
                </a14:m>
                <a:endParaRPr lang="en-CH" dirty="0">
                  <a:solidFill>
                    <a:srgbClr val="0070C0"/>
                  </a:solidFill>
                </a:endParaRPr>
              </a:p>
              <a:p>
                <a:r>
                  <a:rPr lang="en-CH" dirty="0">
                    <a:solidFill>
                      <a:srgbClr val="0070C0"/>
                    </a:solidFill>
                  </a:rPr>
                  <a:t>Let </a:t>
                </a:r>
                <a14:m>
                  <m:oMath xmlns:m="http://schemas.openxmlformats.org/officeDocument/2006/math">
                    <m:r>
                      <a:rPr lang="fr-CH" b="1" i="1">
                        <a:solidFill>
                          <a:srgbClr val="0070C0"/>
                        </a:solidFill>
                        <a:latin typeface="Cambria Math" panose="02040503050406030204" pitchFamily="18" charset="0"/>
                      </a:rPr>
                      <m:t>𝒙</m:t>
                    </m:r>
                    <m:r>
                      <a:rPr lang="fr-CH" b="1" i="1">
                        <a:solidFill>
                          <a:srgbClr val="0070C0"/>
                        </a:solidFill>
                        <a:latin typeface="Cambria Math" panose="02040503050406030204" pitchFamily="18" charset="0"/>
                      </a:rPr>
                      <m:t>′∈</m:t>
                    </m:r>
                    <m:sSup>
                      <m:sSupPr>
                        <m:ctrlPr>
                          <a:rPr lang="fr-CH" b="1" i="1" smtClean="0">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sSup>
                          <m:sSupPr>
                            <m:ctrlPr>
                              <a:rPr lang="fr-CH" b="1" i="1" smtClean="0">
                                <a:solidFill>
                                  <a:srgbClr val="0070C0"/>
                                </a:solidFill>
                                <a:latin typeface="Cambria Math" panose="02040503050406030204" pitchFamily="18" charset="0"/>
                                <a:ea typeface="Cambria Math" panose="02040503050406030204" pitchFamily="18" charset="0"/>
                              </a:rPr>
                            </m:ctrlPr>
                          </m:sSupPr>
                          <m:e>
                            <m:r>
                              <a:rPr lang="fr-CH" b="1" i="1" smtClean="0">
                                <a:solidFill>
                                  <a:srgbClr val="0070C0"/>
                                </a:solidFill>
                                <a:latin typeface="Cambria Math" panose="02040503050406030204" pitchFamily="18" charset="0"/>
                                <a:ea typeface="Cambria Math" panose="02040503050406030204" pitchFamily="18" charset="0"/>
                              </a:rPr>
                              <m:t>𝒏</m:t>
                            </m:r>
                          </m:e>
                          <m:sup>
                            <m:r>
                              <a:rPr lang="fr-CH" b="1" i="1" smtClean="0">
                                <a:solidFill>
                                  <a:srgbClr val="0070C0"/>
                                </a:solidFill>
                                <a:latin typeface="Cambria Math" panose="02040503050406030204" pitchFamily="18" charset="0"/>
                                <a:ea typeface="Cambria Math" panose="02040503050406030204" pitchFamily="18" charset="0"/>
                              </a:rPr>
                              <m:t>′</m:t>
                            </m:r>
                          </m:sup>
                        </m:sSup>
                      </m:sup>
                    </m:sSup>
                  </m:oMath>
                </a14:m>
                <a:r>
                  <a:rPr lang="en-CH" dirty="0">
                    <a:solidFill>
                      <a:srgbClr val="0070C0"/>
                    </a:solidFill>
                  </a:rPr>
                  <a:t>be an interpretable representation of </a:t>
                </a:r>
                <a14:m>
                  <m:oMath xmlns:m="http://schemas.openxmlformats.org/officeDocument/2006/math">
                    <m:r>
                      <a:rPr lang="fr-CH" b="1" i="1" smtClean="0">
                        <a:solidFill>
                          <a:srgbClr val="0070C0"/>
                        </a:solidFill>
                        <a:latin typeface="Cambria Math" panose="02040503050406030204" pitchFamily="18" charset="0"/>
                      </a:rPr>
                      <m:t>𝒙</m:t>
                    </m:r>
                  </m:oMath>
                </a14:m>
                <a:endParaRPr lang="en-CH" dirty="0">
                  <a:solidFill>
                    <a:srgbClr val="0070C0"/>
                  </a:solidFill>
                </a:endParaRPr>
              </a:p>
              <a:p>
                <a:pPr lvl="1"/>
                <a:r>
                  <a:rPr lang="fr-CH" dirty="0">
                    <a:solidFill>
                      <a:srgbClr val="0070C0"/>
                    </a:solidFill>
                  </a:rPr>
                  <a:t>For a </a:t>
                </a:r>
                <a:r>
                  <a:rPr lang="fr-CH" dirty="0" err="1">
                    <a:solidFill>
                      <a:srgbClr val="0070C0"/>
                    </a:solidFill>
                  </a:rPr>
                  <a:t>feature</a:t>
                </a:r>
                <a:r>
                  <a:rPr lang="fr-CH" dirty="0">
                    <a:solidFill>
                      <a:srgbClr val="0070C0"/>
                    </a:solidFill>
                  </a:rPr>
                  <a:t> </a:t>
                </a:r>
                <a:r>
                  <a:rPr lang="fr-CH" dirty="0" err="1">
                    <a:solidFill>
                      <a:srgbClr val="0070C0"/>
                    </a:solidFill>
                  </a:rPr>
                  <a:t>vector</a:t>
                </a:r>
                <a:r>
                  <a:rPr lang="fr-CH" dirty="0">
                    <a:solidFill>
                      <a:srgbClr val="0070C0"/>
                    </a:solidFill>
                  </a:rPr>
                  <a:t> </a:t>
                </a:r>
                <a14:m>
                  <m:oMath xmlns:m="http://schemas.openxmlformats.org/officeDocument/2006/math">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i="1">
                            <a:solidFill>
                              <a:srgbClr val="0070C0"/>
                            </a:solidFill>
                            <a:latin typeface="Cambria Math" panose="02040503050406030204" pitchFamily="18" charset="0"/>
                            <a:ea typeface="Cambria Math" panose="02040503050406030204" pitchFamily="18" charset="0"/>
                          </a:rPr>
                          <m:t>𝑛</m:t>
                        </m:r>
                      </m:sup>
                    </m:sSup>
                  </m:oMath>
                </a14:m>
                <a:r>
                  <a:rPr lang="fr-CH" dirty="0">
                    <a:solidFill>
                      <a:srgbClr val="0070C0"/>
                    </a:solidFill>
                  </a:rPr>
                  <a:t>, </a:t>
                </a:r>
                <a14:m>
                  <m:oMath xmlns:m="http://schemas.openxmlformats.org/officeDocument/2006/math">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𝟎</m:t>
                        </m:r>
                      </m:e>
                    </m:d>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m:t>
                    </m:r>
                    <m:sSup>
                      <m:sSupPr>
                        <m:ctrlPr>
                          <a:rPr lang="fr-CH" b="1" i="1">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r>
                          <a:rPr lang="fr-CH" b="1" i="1" smtClean="0">
                            <a:solidFill>
                              <a:srgbClr val="0070C0"/>
                            </a:solidFill>
                            <a:latin typeface="Cambria Math" panose="02040503050406030204" pitchFamily="18" charset="0"/>
                            <a:ea typeface="Cambria Math" panose="02040503050406030204" pitchFamily="18" charset="0"/>
                          </a:rPr>
                          <m:t>𝒏</m:t>
                        </m:r>
                      </m:sup>
                    </m:sSup>
                  </m:oMath>
                </a14:m>
                <a:r>
                  <a:rPr lang="en-CH" dirty="0">
                    <a:solidFill>
                      <a:srgbClr val="0070C0"/>
                    </a:solidFill>
                  </a:rPr>
                  <a:t> means f</a:t>
                </a:r>
                <a:r>
                  <a:rPr lang="en-GB" dirty="0" err="1">
                    <a:solidFill>
                      <a:srgbClr val="0070C0"/>
                    </a:solidFill>
                  </a:rPr>
                  <a:t>ea</a:t>
                </a:r>
                <a:r>
                  <a:rPr lang="en-CH" dirty="0">
                    <a:solidFill>
                      <a:srgbClr val="0070C0"/>
                    </a:solidFill>
                  </a:rPr>
                  <a:t>tures with a 1 (0) are included (excluded)</a:t>
                </a:r>
              </a:p>
              <a:p>
                <a:pPr lvl="1"/>
                <a:r>
                  <a:rPr lang="fr-CH" dirty="0">
                    <a:solidFill>
                      <a:srgbClr val="0070C0"/>
                    </a:solidFill>
                    <a:latin typeface="Cambria Math" panose="02040503050406030204" pitchFamily="18" charset="0"/>
                  </a:rPr>
                  <a:t>For a </a:t>
                </a:r>
                <a:r>
                  <a:rPr lang="fr-CH" dirty="0" err="1">
                    <a:solidFill>
                      <a:srgbClr val="0070C0"/>
                    </a:solidFill>
                    <a:latin typeface="Cambria Math" panose="02040503050406030204" pitchFamily="18" charset="0"/>
                  </a:rPr>
                  <a:t>text</a:t>
                </a:r>
                <a:r>
                  <a:rPr lang="fr-CH" dirty="0">
                    <a:solidFill>
                      <a:srgbClr val="0070C0"/>
                    </a:solidFill>
                    <a:latin typeface="Cambria Math" panose="02040503050406030204" pitchFamily="18" charset="0"/>
                  </a:rPr>
                  <a:t> input, </a:t>
                </a:r>
                <a14:m>
                  <m:oMath xmlns:m="http://schemas.openxmlformats.org/officeDocument/2006/math">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𝟎</m:t>
                        </m:r>
                      </m:e>
                    </m:d>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m:t>
                    </m:r>
                    <m:sSup>
                      <m:sSupPr>
                        <m:ctrlPr>
                          <a:rPr lang="fr-CH" b="1" i="1">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sSup>
                          <m:sSupPr>
                            <m:ctrlPr>
                              <a:rPr lang="fr-CH" b="1" i="1">
                                <a:solidFill>
                                  <a:srgbClr val="0070C0"/>
                                </a:solidFill>
                                <a:latin typeface="Cambria Math" panose="02040503050406030204" pitchFamily="18" charset="0"/>
                                <a:ea typeface="Cambria Math" panose="02040503050406030204" pitchFamily="18" charset="0"/>
                              </a:rPr>
                            </m:ctrlPr>
                          </m:sSupPr>
                          <m:e>
                            <m:r>
                              <a:rPr lang="fr-CH" b="1" i="1">
                                <a:solidFill>
                                  <a:srgbClr val="0070C0"/>
                                </a:solidFill>
                                <a:latin typeface="Cambria Math" panose="02040503050406030204" pitchFamily="18" charset="0"/>
                                <a:ea typeface="Cambria Math" panose="02040503050406030204" pitchFamily="18" charset="0"/>
                              </a:rPr>
                              <m:t>𝒏</m:t>
                            </m:r>
                          </m:e>
                          <m:sup>
                            <m:r>
                              <a:rPr lang="fr-CH" b="1" i="1">
                                <a:solidFill>
                                  <a:srgbClr val="0070C0"/>
                                </a:solidFill>
                                <a:latin typeface="Cambria Math" panose="02040503050406030204" pitchFamily="18" charset="0"/>
                                <a:ea typeface="Cambria Math" panose="02040503050406030204" pitchFamily="18" charset="0"/>
                              </a:rPr>
                              <m:t>′</m:t>
                            </m:r>
                          </m:sup>
                        </m:sSup>
                      </m:sup>
                    </m:sSup>
                  </m:oMath>
                </a14:m>
                <a:r>
                  <a:rPr lang="en-CH" dirty="0">
                    <a:solidFill>
                      <a:srgbClr val="0070C0"/>
                    </a:solidFill>
                  </a:rPr>
                  <a:t> means that the first two words in a dictionary are absent in the text, the third one is present, …</a:t>
                </a:r>
              </a:p>
              <a:p>
                <a:pPr lvl="1"/>
                <a:r>
                  <a:rPr lang="en-CH" dirty="0">
                    <a:solidFill>
                      <a:srgbClr val="0070C0"/>
                    </a:solidFill>
                  </a:rPr>
                  <a:t>For an image input </a:t>
                </a:r>
                <a14:m>
                  <m:oMath xmlns:m="http://schemas.openxmlformats.org/officeDocument/2006/math">
                    <m:r>
                      <a:rPr lang="fr-CH" b="1" i="1" smtClean="0">
                        <a:solidFill>
                          <a:srgbClr val="0070C0"/>
                        </a:solidFill>
                        <a:latin typeface="Cambria Math" panose="02040503050406030204" pitchFamily="18" charset="0"/>
                      </a:rPr>
                      <m:t>𝒙</m:t>
                    </m:r>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i="1">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a:t>
                </a:r>
                <a14:m>
                  <m:oMath xmlns:m="http://schemas.openxmlformats.org/officeDocument/2006/math">
                    <m:sSup>
                      <m:sSupPr>
                        <m:ctrlPr>
                          <a:rPr lang="fr-CH" b="1" i="1">
                            <a:solidFill>
                              <a:srgbClr val="0070C0"/>
                            </a:solidFill>
                            <a:latin typeface="Cambria Math" panose="02040503050406030204" pitchFamily="18" charset="0"/>
                          </a:rPr>
                        </m:ctrlPr>
                      </m:sSupPr>
                      <m:e>
                        <m:r>
                          <a:rPr lang="fr-CH" b="1" i="1">
                            <a:solidFill>
                              <a:srgbClr val="0070C0"/>
                            </a:solidFill>
                            <a:latin typeface="Cambria Math" panose="02040503050406030204" pitchFamily="18" charset="0"/>
                          </a:rPr>
                          <m:t>𝒙</m:t>
                        </m:r>
                      </m:e>
                      <m:sup>
                        <m:r>
                          <a:rPr lang="fr-CH" b="1" i="1">
                            <a:solidFill>
                              <a:srgbClr val="0070C0"/>
                            </a:solidFill>
                            <a:latin typeface="Cambria Math" panose="02040503050406030204" pitchFamily="18" charset="0"/>
                          </a:rPr>
                          <m:t>′</m:t>
                        </m:r>
                      </m:sup>
                    </m:sSup>
                    <m:r>
                      <a:rPr lang="fr-CH" b="1" i="1">
                        <a:solidFill>
                          <a:srgbClr val="0070C0"/>
                        </a:solidFill>
                        <a:latin typeface="Cambria Math" panose="02040503050406030204" pitchFamily="18" charset="0"/>
                      </a:rPr>
                      <m:t>=</m:t>
                    </m:r>
                    <m:d>
                      <m:dPr>
                        <m:ctrlPr>
                          <a:rPr lang="fr-CH" b="1"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𝟎</m:t>
                        </m:r>
                        <m:r>
                          <a:rPr lang="fr-CH" b="1" i="1">
                            <a:solidFill>
                              <a:srgbClr val="0070C0"/>
                            </a:solidFill>
                            <a:latin typeface="Cambria Math" panose="02040503050406030204" pitchFamily="18" charset="0"/>
                          </a:rPr>
                          <m:t>,</m:t>
                        </m:r>
                        <m:r>
                          <a:rPr lang="fr-CH" b="1" i="1">
                            <a:solidFill>
                              <a:srgbClr val="0070C0"/>
                            </a:solidFill>
                            <a:latin typeface="Cambria Math" panose="02040503050406030204" pitchFamily="18" charset="0"/>
                          </a:rPr>
                          <m:t>𝟎</m:t>
                        </m:r>
                        <m:r>
                          <a:rPr lang="fr-CH" b="1" i="1">
                            <a:solidFill>
                              <a:srgbClr val="0070C0"/>
                            </a:solidFill>
                            <a:latin typeface="Cambria Math" panose="02040503050406030204" pitchFamily="18" charset="0"/>
                          </a:rPr>
                          <m:t>,</m:t>
                        </m:r>
                        <m:r>
                          <a:rPr lang="fr-CH" b="1" i="1">
                            <a:solidFill>
                              <a:srgbClr val="0070C0"/>
                            </a:solidFill>
                            <a:latin typeface="Cambria Math" panose="02040503050406030204" pitchFamily="18" charset="0"/>
                          </a:rPr>
                          <m:t>𝟏</m:t>
                        </m:r>
                        <m:r>
                          <a:rPr lang="fr-CH" b="1" i="1">
                            <a:solidFill>
                              <a:srgbClr val="0070C0"/>
                            </a:solidFill>
                            <a:latin typeface="Cambria Math" panose="02040503050406030204" pitchFamily="18" charset="0"/>
                          </a:rPr>
                          <m:t>,…,</m:t>
                        </m:r>
                        <m:r>
                          <a:rPr lang="fr-CH" b="1" i="1">
                            <a:solidFill>
                              <a:srgbClr val="0070C0"/>
                            </a:solidFill>
                            <a:latin typeface="Cambria Math" panose="02040503050406030204" pitchFamily="18" charset="0"/>
                          </a:rPr>
                          <m:t>𝟏</m:t>
                        </m:r>
                        <m:r>
                          <a:rPr lang="fr-CH" b="1" i="1">
                            <a:solidFill>
                              <a:srgbClr val="0070C0"/>
                            </a:solidFill>
                            <a:latin typeface="Cambria Math" panose="02040503050406030204" pitchFamily="18" charset="0"/>
                          </a:rPr>
                          <m:t>, </m:t>
                        </m:r>
                        <m:r>
                          <a:rPr lang="fr-CH" b="1" i="1">
                            <a:solidFill>
                              <a:srgbClr val="0070C0"/>
                            </a:solidFill>
                            <a:latin typeface="Cambria Math" panose="02040503050406030204" pitchFamily="18" charset="0"/>
                          </a:rPr>
                          <m:t>𝟎</m:t>
                        </m:r>
                      </m:e>
                    </m:d>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m:t>
                    </m:r>
                    <m:sSup>
                      <m:sSupPr>
                        <m:ctrlPr>
                          <a:rPr lang="fr-CH" b="1" i="1">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sSup>
                          <m:sSupPr>
                            <m:ctrlPr>
                              <a:rPr lang="fr-CH" b="1" i="1">
                                <a:solidFill>
                                  <a:srgbClr val="0070C0"/>
                                </a:solidFill>
                                <a:latin typeface="Cambria Math" panose="02040503050406030204" pitchFamily="18" charset="0"/>
                                <a:ea typeface="Cambria Math" panose="02040503050406030204" pitchFamily="18" charset="0"/>
                              </a:rPr>
                            </m:ctrlPr>
                          </m:sSupPr>
                          <m:e>
                            <m:r>
                              <a:rPr lang="fr-CH" b="1" i="1">
                                <a:solidFill>
                                  <a:srgbClr val="0070C0"/>
                                </a:solidFill>
                                <a:latin typeface="Cambria Math" panose="02040503050406030204" pitchFamily="18" charset="0"/>
                                <a:ea typeface="Cambria Math" panose="02040503050406030204" pitchFamily="18" charset="0"/>
                              </a:rPr>
                              <m:t>𝒏</m:t>
                            </m:r>
                          </m:e>
                          <m:sup>
                            <m:r>
                              <a:rPr lang="fr-CH" b="1" i="1">
                                <a:solidFill>
                                  <a:srgbClr val="0070C0"/>
                                </a:solidFill>
                                <a:latin typeface="Cambria Math" panose="02040503050406030204" pitchFamily="18" charset="0"/>
                                <a:ea typeface="Cambria Math" panose="02040503050406030204" pitchFamily="18" charset="0"/>
                              </a:rPr>
                              <m:t>′</m:t>
                            </m:r>
                          </m:sup>
                        </m:sSup>
                      </m:sup>
                    </m:sSup>
                  </m:oMath>
                </a14:m>
                <a:r>
                  <a:rPr lang="en-CH" dirty="0">
                    <a:solidFill>
                      <a:srgbClr val="0070C0"/>
                    </a:solidFill>
                  </a:rPr>
                  <a:t>may indicate the presence/absence of a continuous image region with similar pixel properties (super-pixel)</a:t>
                </a:r>
              </a:p>
              <a:p>
                <a:pPr marL="457200" lvl="1" indent="0">
                  <a:buNone/>
                </a:pPr>
                <a:endParaRPr lang="en-CH" dirty="0">
                  <a:solidFill>
                    <a:srgbClr val="0070C0"/>
                  </a:solidFill>
                </a:endParaRPr>
              </a:p>
            </p:txBody>
          </p:sp>
        </mc:Choice>
        <mc:Fallback xmlns="">
          <p:sp>
            <p:nvSpPr>
              <p:cNvPr id="4" name="Content Placeholder 3">
                <a:extLst>
                  <a:ext uri="{FF2B5EF4-FFF2-40B4-BE49-F238E27FC236}">
                    <a16:creationId xmlns:a16="http://schemas.microsoft.com/office/drawing/2014/main" id="{2D0B9C30-54BC-F274-436D-2502F002ACDB}"/>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AF30C572-77D7-7D82-BB73-F9F773DD71F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CAA5394-22C0-D8AB-D610-83935C6F9A4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865619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a:xfrm>
            <a:off x="838200" y="365125"/>
            <a:ext cx="10515600" cy="1860400"/>
          </a:xfrm>
        </p:spPr>
        <p:txBody>
          <a:bodyPr>
            <a:normAutofit/>
          </a:bodyPr>
          <a:lstStyle/>
          <a:p>
            <a:r>
              <a:rPr lang="en-CH" sz="5200" dirty="0"/>
              <a:t>Tree hyperparamters</a:t>
            </a:r>
          </a:p>
        </p:txBody>
      </p:sp>
      <p:pic>
        <p:nvPicPr>
          <p:cNvPr id="3" name="Picture 2">
            <a:extLst>
              <a:ext uri="{FF2B5EF4-FFF2-40B4-BE49-F238E27FC236}">
                <a16:creationId xmlns:a16="http://schemas.microsoft.com/office/drawing/2014/main" id="{5EFCAEFB-2EB6-57F0-A2D1-C9B02FD56619}"/>
              </a:ext>
            </a:extLst>
          </p:cNvPr>
          <p:cNvPicPr>
            <a:picLocks noChangeAspect="1"/>
          </p:cNvPicPr>
          <p:nvPr/>
        </p:nvPicPr>
        <p:blipFill>
          <a:blip r:embed="rId2"/>
          <a:stretch>
            <a:fillRect/>
          </a:stretch>
        </p:blipFill>
        <p:spPr>
          <a:xfrm>
            <a:off x="-1" y="2383758"/>
            <a:ext cx="5251674" cy="3938756"/>
          </a:xfrm>
          <a:prstGeom prst="rect">
            <a:avLst/>
          </a:prstGeom>
        </p:spPr>
      </p:pic>
      <p:pic>
        <p:nvPicPr>
          <p:cNvPr id="8" name="Picture 7">
            <a:extLst>
              <a:ext uri="{FF2B5EF4-FFF2-40B4-BE49-F238E27FC236}">
                <a16:creationId xmlns:a16="http://schemas.microsoft.com/office/drawing/2014/main" id="{22E2569C-794E-66D0-C4EF-AB49D91544FB}"/>
              </a:ext>
            </a:extLst>
          </p:cNvPr>
          <p:cNvPicPr>
            <a:picLocks noChangeAspect="1"/>
          </p:cNvPicPr>
          <p:nvPr/>
        </p:nvPicPr>
        <p:blipFill>
          <a:blip r:embed="rId3"/>
          <a:stretch>
            <a:fillRect/>
          </a:stretch>
        </p:blipFill>
        <p:spPr>
          <a:xfrm>
            <a:off x="5286025" y="2383758"/>
            <a:ext cx="6895569" cy="3378829"/>
          </a:xfrm>
          <a:prstGeom prst="rect">
            <a:avLst/>
          </a:prstGeom>
        </p:spPr>
      </p:pic>
      <p:pic>
        <p:nvPicPr>
          <p:cNvPr id="2" name="Picture 1">
            <a:extLst>
              <a:ext uri="{FF2B5EF4-FFF2-40B4-BE49-F238E27FC236}">
                <a16:creationId xmlns:a16="http://schemas.microsoft.com/office/drawing/2014/main" id="{B45852D5-A7D1-5837-F89C-B86E68832650}"/>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8CAE8A0-5310-E4AC-684C-15B0204C9B8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077127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a:xfrm>
            <a:off x="838200" y="122129"/>
            <a:ext cx="10515600" cy="1325563"/>
          </a:xfrm>
        </p:spPr>
        <p:txBody>
          <a:bodyPr/>
          <a:lstStyle/>
          <a:p>
            <a:r>
              <a:rPr lang="en-CH" dirty="0"/>
              <a:t>LIME</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31D1E38-FB32-A785-7688-118B1AF2F7BC}"/>
                  </a:ext>
                </a:extLst>
              </p:cNvPr>
              <p:cNvGraphicFramePr>
                <a:graphicFrameLocks noGrp="1"/>
              </p:cNvGraphicFramePr>
              <p:nvPr>
                <p:extLst>
                  <p:ext uri="{D42A27DB-BD31-4B8C-83A1-F6EECF244321}">
                    <p14:modId xmlns:p14="http://schemas.microsoft.com/office/powerpoint/2010/main" val="1517229806"/>
                  </p:ext>
                </p:extLst>
              </p:nvPr>
            </p:nvGraphicFramePr>
            <p:xfrm>
              <a:off x="1174373" y="2666131"/>
              <a:ext cx="1554920" cy="1753395"/>
            </p:xfrm>
            <a:graphic>
              <a:graphicData uri="http://schemas.openxmlformats.org/drawingml/2006/table">
                <a:tbl>
                  <a:tblPr firstRow="1" bandRow="1">
                    <a:tableStyleId>{5C22544A-7EE6-4342-B048-85BDC9FD1C3A}</a:tableStyleId>
                  </a:tblPr>
                  <a:tblGrid>
                    <a:gridCol w="746853">
                      <a:extLst>
                        <a:ext uri="{9D8B030D-6E8A-4147-A177-3AD203B41FA5}">
                          <a16:colId xmlns:a16="http://schemas.microsoft.com/office/drawing/2014/main" val="3745964614"/>
                        </a:ext>
                      </a:extLst>
                    </a:gridCol>
                    <a:gridCol w="464689">
                      <a:extLst>
                        <a:ext uri="{9D8B030D-6E8A-4147-A177-3AD203B41FA5}">
                          <a16:colId xmlns:a16="http://schemas.microsoft.com/office/drawing/2014/main" val="910363417"/>
                        </a:ext>
                      </a:extLst>
                    </a:gridCol>
                    <a:gridCol w="343378">
                      <a:extLst>
                        <a:ext uri="{9D8B030D-6E8A-4147-A177-3AD203B41FA5}">
                          <a16:colId xmlns:a16="http://schemas.microsoft.com/office/drawing/2014/main" val="1690883198"/>
                        </a:ext>
                      </a:extLst>
                    </a:gridCol>
                  </a:tblGrid>
                  <a:tr h="270479">
                    <a:tc>
                      <a:txBody>
                        <a:bodyPr/>
                        <a:lstStyle/>
                        <a:p>
                          <a:r>
                            <a:rPr lang="en-CH" sz="1000" dirty="0"/>
                            <a:t>Feature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CH" sz="1000" b="1" i="1" smtClean="0">
                                    <a:solidFill>
                                      <a:schemeClr val="bg1"/>
                                    </a:solidFill>
                                    <a:latin typeface="Cambria Math" panose="02040503050406030204" pitchFamily="18" charset="0"/>
                                  </a:rPr>
                                  <m:t>𝒙</m:t>
                                </m:r>
                              </m:oMath>
                            </m:oMathPara>
                          </a14:m>
                          <a:endParaRPr lang="en-CH" sz="1000" dirty="0"/>
                        </a:p>
                        <a:p>
                          <a:endParaRPr lang="en-CH" sz="1000" dirty="0">
                            <a:solidFill>
                              <a:schemeClr val="bg1"/>
                            </a:solidFill>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fr-CH" sz="1000" b="1" i="1" smtClean="0">
                                        <a:solidFill>
                                          <a:schemeClr val="bg1"/>
                                        </a:solidFill>
                                        <a:latin typeface="Cambria Math" panose="02040503050406030204" pitchFamily="18" charset="0"/>
                                      </a:rPr>
                                    </m:ctrlPr>
                                  </m:sSupPr>
                                  <m:e>
                                    <m:r>
                                      <a:rPr lang="fr-CH" sz="1000" b="1" i="1" smtClean="0">
                                        <a:solidFill>
                                          <a:schemeClr val="bg1"/>
                                        </a:solidFill>
                                        <a:latin typeface="Cambria Math" panose="02040503050406030204" pitchFamily="18" charset="0"/>
                                      </a:rPr>
                                      <m:t>𝒙</m:t>
                                    </m:r>
                                  </m:e>
                                  <m:sup>
                                    <m:r>
                                      <a:rPr lang="fr-CH" sz="1000" b="1" i="1" smtClean="0">
                                        <a:solidFill>
                                          <a:schemeClr val="bg1"/>
                                        </a:solidFill>
                                        <a:latin typeface="Cambria Math" panose="02040503050406030204" pitchFamily="18" charset="0"/>
                                      </a:rPr>
                                      <m:t>′</m:t>
                                    </m:r>
                                  </m:sup>
                                </m:sSup>
                              </m:oMath>
                            </m:oMathPara>
                          </a14:m>
                          <a:endParaRPr lang="en-CH" sz="1000" dirty="0">
                            <a:solidFill>
                              <a:schemeClr val="bg1"/>
                            </a:solidFill>
                          </a:endParaRPr>
                        </a:p>
                      </a:txBody>
                      <a:tcPr/>
                    </a:tc>
                    <a:extLst>
                      <a:ext uri="{0D108BD9-81ED-4DB2-BD59-A6C34878D82A}">
                        <a16:rowId xmlns:a16="http://schemas.microsoft.com/office/drawing/2014/main" val="770377177"/>
                      </a:ext>
                    </a:extLst>
                  </a:tr>
                  <a:tr h="271431">
                    <a:tc>
                      <a:txBody>
                        <a:bodyPr/>
                        <a:lstStyle/>
                        <a:p>
                          <a:r>
                            <a:rPr lang="en-CH" sz="1000" dirty="0">
                              <a:latin typeface="+mn-lt"/>
                            </a:rPr>
                            <a:t>sneeze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weight</a:t>
                          </a:r>
                        </a:p>
                      </a:txBody>
                      <a:tcPr/>
                    </a:tc>
                    <a:tc>
                      <a:txBody>
                        <a:bodyPr/>
                        <a:lstStyle/>
                        <a:p>
                          <a:r>
                            <a:rPr lang="en-CH" sz="1000" dirty="0">
                              <a:latin typeface="+mn-lt"/>
                            </a:rPr>
                            <a:t>60</a:t>
                          </a:r>
                        </a:p>
                      </a:txBody>
                      <a:tcPr/>
                    </a:tc>
                    <a:tc>
                      <a:txBody>
                        <a:bodyPr/>
                        <a:lstStyle/>
                        <a:p>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headache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1061647800"/>
                      </a:ext>
                    </a:extLst>
                  </a:tr>
                  <a:tr h="271431">
                    <a:tc>
                      <a:txBody>
                        <a:bodyPr/>
                        <a:lstStyle/>
                        <a:p>
                          <a:r>
                            <a:rPr lang="en-GB" sz="1000" dirty="0">
                              <a:latin typeface="+mn-lt"/>
                            </a:rPr>
                            <a:t>n</a:t>
                          </a:r>
                          <a:r>
                            <a:rPr lang="en-CH" sz="1000" dirty="0">
                              <a:latin typeface="+mn-lt"/>
                            </a:rPr>
                            <a:t>o fatigue</a:t>
                          </a:r>
                        </a:p>
                      </a:txBody>
                      <a:tcPr/>
                    </a:tc>
                    <a:tc>
                      <a:txBody>
                        <a:bodyPr/>
                        <a:lstStyle/>
                        <a:p>
                          <a:r>
                            <a:rPr lang="en-CH" sz="1000" dirty="0">
                              <a:latin typeface="+mn-lt"/>
                            </a:rPr>
                            <a:t>-1</a:t>
                          </a:r>
                        </a:p>
                      </a:txBody>
                      <a:tcPr/>
                    </a:tc>
                    <a:tc>
                      <a:txBody>
                        <a:bodyPr/>
                        <a:lstStyle/>
                        <a:p>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age</a:t>
                          </a:r>
                        </a:p>
                      </a:txBody>
                      <a:tcPr/>
                    </a:tc>
                    <a:tc>
                      <a:txBody>
                        <a:bodyPr/>
                        <a:lstStyle/>
                        <a:p>
                          <a:r>
                            <a:rPr lang="en-CH" sz="1000" dirty="0">
                              <a:latin typeface="+mn-lt"/>
                            </a:rPr>
                            <a:t>55</a:t>
                          </a:r>
                        </a:p>
                      </a:txBody>
                      <a:tcPr/>
                    </a:tc>
                    <a:tc>
                      <a:txBody>
                        <a:bodyPr/>
                        <a:lstStyle/>
                        <a:p>
                          <a:r>
                            <a:rPr lang="en-CH" sz="1000" dirty="0">
                              <a:latin typeface="+mn-lt"/>
                            </a:rPr>
                            <a:t>0</a:t>
                          </a:r>
                        </a:p>
                      </a:txBody>
                      <a:tcPr/>
                    </a:tc>
                    <a:extLst>
                      <a:ext uri="{0D108BD9-81ED-4DB2-BD59-A6C34878D82A}">
                        <a16:rowId xmlns:a16="http://schemas.microsoft.com/office/drawing/2014/main" val="3805987687"/>
                      </a:ext>
                    </a:extLst>
                  </a:tr>
                </a:tbl>
              </a:graphicData>
            </a:graphic>
          </p:graphicFrame>
        </mc:Choice>
        <mc:Fallback xmlns="">
          <p:graphicFrame>
            <p:nvGraphicFramePr>
              <p:cNvPr id="3" name="Table 2">
                <a:extLst>
                  <a:ext uri="{FF2B5EF4-FFF2-40B4-BE49-F238E27FC236}">
                    <a16:creationId xmlns:a16="http://schemas.microsoft.com/office/drawing/2014/main" id="{D31D1E38-FB32-A785-7688-118B1AF2F7BC}"/>
                  </a:ext>
                </a:extLst>
              </p:cNvPr>
              <p:cNvGraphicFramePr>
                <a:graphicFrameLocks noGrp="1"/>
              </p:cNvGraphicFramePr>
              <p:nvPr>
                <p:extLst>
                  <p:ext uri="{D42A27DB-BD31-4B8C-83A1-F6EECF244321}">
                    <p14:modId xmlns:p14="http://schemas.microsoft.com/office/powerpoint/2010/main" val="1517229806"/>
                  </p:ext>
                </p:extLst>
              </p:nvPr>
            </p:nvGraphicFramePr>
            <p:xfrm>
              <a:off x="1174373" y="2666131"/>
              <a:ext cx="1554920" cy="1753395"/>
            </p:xfrm>
            <a:graphic>
              <a:graphicData uri="http://schemas.openxmlformats.org/drawingml/2006/table">
                <a:tbl>
                  <a:tblPr firstRow="1" bandRow="1">
                    <a:tableStyleId>{5C22544A-7EE6-4342-B048-85BDC9FD1C3A}</a:tableStyleId>
                  </a:tblPr>
                  <a:tblGrid>
                    <a:gridCol w="746853">
                      <a:extLst>
                        <a:ext uri="{9D8B030D-6E8A-4147-A177-3AD203B41FA5}">
                          <a16:colId xmlns:a16="http://schemas.microsoft.com/office/drawing/2014/main" val="3745964614"/>
                        </a:ext>
                      </a:extLst>
                    </a:gridCol>
                    <a:gridCol w="464689">
                      <a:extLst>
                        <a:ext uri="{9D8B030D-6E8A-4147-A177-3AD203B41FA5}">
                          <a16:colId xmlns:a16="http://schemas.microsoft.com/office/drawing/2014/main" val="910363417"/>
                        </a:ext>
                      </a:extLst>
                    </a:gridCol>
                    <a:gridCol w="343378">
                      <a:extLst>
                        <a:ext uri="{9D8B030D-6E8A-4147-A177-3AD203B41FA5}">
                          <a16:colId xmlns:a16="http://schemas.microsoft.com/office/drawing/2014/main" val="1690883198"/>
                        </a:ext>
                      </a:extLst>
                    </a:gridCol>
                  </a:tblGrid>
                  <a:tr h="396240">
                    <a:tc>
                      <a:txBody>
                        <a:bodyPr/>
                        <a:lstStyle/>
                        <a:p>
                          <a:r>
                            <a:rPr lang="en-CH" sz="1000" dirty="0"/>
                            <a:t>Feature</a:t>
                          </a:r>
                        </a:p>
                      </a:txBody>
                      <a:tcPr/>
                    </a:tc>
                    <a:tc>
                      <a:txBody>
                        <a:bodyPr/>
                        <a:lstStyle/>
                        <a:p>
                          <a:endParaRPr lang="en-CH"/>
                        </a:p>
                      </a:txBody>
                      <a:tcPr>
                        <a:blipFill>
                          <a:blip r:embed="rId2"/>
                          <a:stretch>
                            <a:fillRect l="-162162" r="-78378" b="-354839"/>
                          </a:stretch>
                        </a:blipFill>
                      </a:tcPr>
                    </a:tc>
                    <a:tc>
                      <a:txBody>
                        <a:bodyPr/>
                        <a:lstStyle/>
                        <a:p>
                          <a:endParaRPr lang="en-CH"/>
                        </a:p>
                      </a:txBody>
                      <a:tcPr>
                        <a:blipFill>
                          <a:blip r:embed="rId2"/>
                          <a:stretch>
                            <a:fillRect l="-359259" r="-7407" b="-354839"/>
                          </a:stretch>
                        </a:blipFill>
                      </a:tcPr>
                    </a:tc>
                    <a:extLst>
                      <a:ext uri="{0D108BD9-81ED-4DB2-BD59-A6C34878D82A}">
                        <a16:rowId xmlns:a16="http://schemas.microsoft.com/office/drawing/2014/main" val="770377177"/>
                      </a:ext>
                    </a:extLst>
                  </a:tr>
                  <a:tr h="271431">
                    <a:tc>
                      <a:txBody>
                        <a:bodyPr/>
                        <a:lstStyle/>
                        <a:p>
                          <a:r>
                            <a:rPr lang="en-CH" sz="1000" dirty="0">
                              <a:latin typeface="+mn-lt"/>
                            </a:rPr>
                            <a:t>sneeze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weight</a:t>
                          </a:r>
                        </a:p>
                      </a:txBody>
                      <a:tcPr/>
                    </a:tc>
                    <a:tc>
                      <a:txBody>
                        <a:bodyPr/>
                        <a:lstStyle/>
                        <a:p>
                          <a:r>
                            <a:rPr lang="en-CH" sz="1000" dirty="0">
                              <a:latin typeface="+mn-lt"/>
                            </a:rPr>
                            <a:t>60</a:t>
                          </a:r>
                        </a:p>
                      </a:txBody>
                      <a:tcPr/>
                    </a:tc>
                    <a:tc>
                      <a:txBody>
                        <a:bodyPr/>
                        <a:lstStyle/>
                        <a:p>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headache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1061647800"/>
                      </a:ext>
                    </a:extLst>
                  </a:tr>
                  <a:tr h="271431">
                    <a:tc>
                      <a:txBody>
                        <a:bodyPr/>
                        <a:lstStyle/>
                        <a:p>
                          <a:r>
                            <a:rPr lang="en-GB" sz="1000" dirty="0">
                              <a:latin typeface="+mn-lt"/>
                            </a:rPr>
                            <a:t>n</a:t>
                          </a:r>
                          <a:r>
                            <a:rPr lang="en-CH" sz="1000" dirty="0">
                              <a:latin typeface="+mn-lt"/>
                            </a:rPr>
                            <a:t>o fatigue</a:t>
                          </a:r>
                        </a:p>
                      </a:txBody>
                      <a:tcPr/>
                    </a:tc>
                    <a:tc>
                      <a:txBody>
                        <a:bodyPr/>
                        <a:lstStyle/>
                        <a:p>
                          <a:r>
                            <a:rPr lang="en-CH" sz="1000" dirty="0">
                              <a:latin typeface="+mn-lt"/>
                            </a:rPr>
                            <a:t>-1</a:t>
                          </a:r>
                        </a:p>
                      </a:txBody>
                      <a:tcPr/>
                    </a:tc>
                    <a:tc>
                      <a:txBody>
                        <a:bodyPr/>
                        <a:lstStyle/>
                        <a:p>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age</a:t>
                          </a:r>
                        </a:p>
                      </a:txBody>
                      <a:tcPr/>
                    </a:tc>
                    <a:tc>
                      <a:txBody>
                        <a:bodyPr/>
                        <a:lstStyle/>
                        <a:p>
                          <a:r>
                            <a:rPr lang="en-CH" sz="1000" dirty="0">
                              <a:latin typeface="+mn-lt"/>
                            </a:rPr>
                            <a:t>55</a:t>
                          </a:r>
                        </a:p>
                      </a:txBody>
                      <a:tcPr/>
                    </a:tc>
                    <a:tc>
                      <a:txBody>
                        <a:bodyPr/>
                        <a:lstStyle/>
                        <a:p>
                          <a:r>
                            <a:rPr lang="en-CH" sz="1000" dirty="0">
                              <a:latin typeface="+mn-lt"/>
                            </a:rPr>
                            <a:t>0</a:t>
                          </a:r>
                        </a:p>
                      </a:txBody>
                      <a:tcPr/>
                    </a:tc>
                    <a:extLst>
                      <a:ext uri="{0D108BD9-81ED-4DB2-BD59-A6C34878D82A}">
                        <a16:rowId xmlns:a16="http://schemas.microsoft.com/office/drawing/2014/main" val="380598768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10BA79A1-BFAA-C7D3-7F25-753B75E3BF05}"/>
                  </a:ext>
                </a:extLst>
              </p:cNvPr>
              <p:cNvGraphicFramePr>
                <a:graphicFrameLocks noGrp="1"/>
              </p:cNvGraphicFramePr>
              <p:nvPr>
                <p:extLst>
                  <p:ext uri="{D42A27DB-BD31-4B8C-83A1-F6EECF244321}">
                    <p14:modId xmlns:p14="http://schemas.microsoft.com/office/powerpoint/2010/main" val="2931608260"/>
                  </p:ext>
                </p:extLst>
              </p:nvPr>
            </p:nvGraphicFramePr>
            <p:xfrm>
              <a:off x="5337883" y="2352182"/>
              <a:ext cx="1376031" cy="2171448"/>
            </p:xfrm>
            <a:graphic>
              <a:graphicData uri="http://schemas.openxmlformats.org/drawingml/2006/table">
                <a:tbl>
                  <a:tblPr firstRow="1" bandRow="1">
                    <a:tableStyleId>{5C22544A-7EE6-4342-B048-85BDC9FD1C3A}</a:tableStyleId>
                  </a:tblPr>
                  <a:tblGrid>
                    <a:gridCol w="711034">
                      <a:extLst>
                        <a:ext uri="{9D8B030D-6E8A-4147-A177-3AD203B41FA5}">
                          <a16:colId xmlns:a16="http://schemas.microsoft.com/office/drawing/2014/main" val="3745964614"/>
                        </a:ext>
                      </a:extLst>
                    </a:gridCol>
                    <a:gridCol w="332509">
                      <a:extLst>
                        <a:ext uri="{9D8B030D-6E8A-4147-A177-3AD203B41FA5}">
                          <a16:colId xmlns:a16="http://schemas.microsoft.com/office/drawing/2014/main" val="3561246065"/>
                        </a:ext>
                      </a:extLst>
                    </a:gridCol>
                    <a:gridCol w="332488">
                      <a:extLst>
                        <a:ext uri="{9D8B030D-6E8A-4147-A177-3AD203B41FA5}">
                          <a16:colId xmlns:a16="http://schemas.microsoft.com/office/drawing/2014/main" val="1690883198"/>
                        </a:ext>
                      </a:extLst>
                    </a:gridCol>
                  </a:tblGrid>
                  <a:tr h="271431">
                    <a:tc>
                      <a:txBody>
                        <a:bodyPr/>
                        <a:lstStyle/>
                        <a:p>
                          <a:r>
                            <a:rPr lang="en-CH" sz="1000" dirty="0"/>
                            <a:t>Feature</a:t>
                          </a:r>
                        </a:p>
                      </a:txBody>
                      <a:tcPr/>
                    </a:tc>
                    <a:tc>
                      <a:txBody>
                        <a:bodyPr/>
                        <a:lstStyle/>
                        <a:p>
                          <a:pPr/>
                          <a14:m>
                            <m:oMathPara xmlns:m="http://schemas.openxmlformats.org/officeDocument/2006/math">
                              <m:oMathParaPr>
                                <m:jc m:val="centerGroup"/>
                              </m:oMathParaPr>
                              <m:oMath xmlns:m="http://schemas.openxmlformats.org/officeDocument/2006/math">
                                <m:r>
                                  <a:rPr lang="fr-CH" sz="1000" b="1" i="1" smtClean="0">
                                    <a:solidFill>
                                      <a:schemeClr val="bg1"/>
                                    </a:solidFill>
                                    <a:latin typeface="Cambria Math" panose="02040503050406030204" pitchFamily="18" charset="0"/>
                                  </a:rPr>
                                  <m:t>𝒙</m:t>
                                </m:r>
                              </m:oMath>
                            </m:oMathPara>
                          </a14:m>
                          <a:endParaRPr lang="en-CH" sz="1000"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fr-CH" sz="1000" b="1" i="1" smtClean="0">
                                        <a:solidFill>
                                          <a:schemeClr val="bg1"/>
                                        </a:solidFill>
                                        <a:latin typeface="Cambria Math" panose="02040503050406030204" pitchFamily="18" charset="0"/>
                                      </a:rPr>
                                    </m:ctrlPr>
                                  </m:sSupPr>
                                  <m:e>
                                    <m:r>
                                      <a:rPr lang="fr-CH" sz="1000" b="1" i="1" smtClean="0">
                                        <a:solidFill>
                                          <a:schemeClr val="bg1"/>
                                        </a:solidFill>
                                        <a:latin typeface="Cambria Math" panose="02040503050406030204" pitchFamily="18" charset="0"/>
                                      </a:rPr>
                                      <m:t>𝒙</m:t>
                                    </m:r>
                                  </m:e>
                                  <m:sup>
                                    <m:r>
                                      <a:rPr lang="fr-CH" sz="1000" b="1" i="1" smtClean="0">
                                        <a:solidFill>
                                          <a:schemeClr val="bg1"/>
                                        </a:solidFill>
                                        <a:latin typeface="Cambria Math" panose="02040503050406030204" pitchFamily="18" charset="0"/>
                                      </a:rPr>
                                      <m:t>′</m:t>
                                    </m:r>
                                  </m:sup>
                                </m:sSup>
                              </m:oMath>
                            </m:oMathPara>
                          </a14:m>
                          <a:endParaRPr lang="en-CH" sz="1000" dirty="0"/>
                        </a:p>
                      </a:txBody>
                      <a:tcPr/>
                    </a:tc>
                    <a:extLst>
                      <a:ext uri="{0D108BD9-81ED-4DB2-BD59-A6C34878D82A}">
                        <a16:rowId xmlns:a16="http://schemas.microsoft.com/office/drawing/2014/main" val="770377177"/>
                      </a:ext>
                    </a:extLst>
                  </a:tr>
                  <a:tr h="271431">
                    <a:tc>
                      <a:txBody>
                        <a:bodyPr/>
                        <a:lstStyle/>
                        <a:p>
                          <a:r>
                            <a:rPr lang="en-CH" sz="1000" dirty="0">
                              <a:latin typeface="+mn-lt"/>
                            </a:rPr>
                            <a:t>another</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car</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cat</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1061647800"/>
                      </a:ext>
                    </a:extLst>
                  </a:tr>
                  <a:tr h="271431">
                    <a:tc>
                      <a:txBody>
                        <a:bodyPr/>
                        <a:lstStyle/>
                        <a:p>
                          <a:r>
                            <a:rPr lang="fr-CH" sz="1000" dirty="0">
                              <a:latin typeface="+mn-lt"/>
                            </a:rPr>
                            <a:t>dog</a:t>
                          </a:r>
                          <a:endParaRPr lang="en-CH" sz="1000" dirty="0">
                            <a:latin typeface="+mn-lt"/>
                          </a:endParaRPr>
                        </a:p>
                      </a:txBody>
                      <a:tcPr/>
                    </a:tc>
                    <a:tc>
                      <a:txBody>
                        <a:bodyPr/>
                        <a:lstStyle/>
                        <a:p>
                          <a:pPr algn="ctr"/>
                          <a:r>
                            <a:rPr lang="en-CH" sz="1000" dirty="0">
                              <a:latin typeface="+mn-lt"/>
                            </a:rPr>
                            <a:t>2</a:t>
                          </a:r>
                        </a:p>
                      </a:txBody>
                      <a:tcPr/>
                    </a:tc>
                    <a:tc>
                      <a:txBody>
                        <a:bodyPr/>
                        <a:lstStyle/>
                        <a:p>
                          <a:pPr algn="ctr"/>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mouse</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3805987687"/>
                      </a:ext>
                    </a:extLst>
                  </a:tr>
                  <a:tr h="271431">
                    <a:tc>
                      <a:txBody>
                        <a:bodyPr/>
                        <a:lstStyle/>
                        <a:p>
                          <a:r>
                            <a:rPr lang="en-CH" sz="1000" dirty="0">
                              <a:latin typeface="+mn-lt"/>
                            </a:rPr>
                            <a:t>park</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318443348"/>
                      </a:ext>
                    </a:extLst>
                  </a:tr>
                  <a:tr h="271431">
                    <a:tc>
                      <a:txBody>
                        <a:bodyPr/>
                        <a:lstStyle/>
                        <a:p>
                          <a:r>
                            <a:rPr lang="en-CH" sz="1000" dirty="0">
                              <a:latin typeface="+mn-lt"/>
                            </a:rPr>
                            <a:t>play</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68944797"/>
                      </a:ext>
                    </a:extLst>
                  </a:tr>
                </a:tbl>
              </a:graphicData>
            </a:graphic>
          </p:graphicFrame>
        </mc:Choice>
        <mc:Fallback xmlns="">
          <p:graphicFrame>
            <p:nvGraphicFramePr>
              <p:cNvPr id="6" name="Table 5">
                <a:extLst>
                  <a:ext uri="{FF2B5EF4-FFF2-40B4-BE49-F238E27FC236}">
                    <a16:creationId xmlns:a16="http://schemas.microsoft.com/office/drawing/2014/main" id="{10BA79A1-BFAA-C7D3-7F25-753B75E3BF05}"/>
                  </a:ext>
                </a:extLst>
              </p:cNvPr>
              <p:cNvGraphicFramePr>
                <a:graphicFrameLocks noGrp="1"/>
              </p:cNvGraphicFramePr>
              <p:nvPr>
                <p:extLst>
                  <p:ext uri="{D42A27DB-BD31-4B8C-83A1-F6EECF244321}">
                    <p14:modId xmlns:p14="http://schemas.microsoft.com/office/powerpoint/2010/main" val="2931608260"/>
                  </p:ext>
                </p:extLst>
              </p:nvPr>
            </p:nvGraphicFramePr>
            <p:xfrm>
              <a:off x="5337883" y="2352182"/>
              <a:ext cx="1376031" cy="2171448"/>
            </p:xfrm>
            <a:graphic>
              <a:graphicData uri="http://schemas.openxmlformats.org/drawingml/2006/table">
                <a:tbl>
                  <a:tblPr firstRow="1" bandRow="1">
                    <a:tableStyleId>{5C22544A-7EE6-4342-B048-85BDC9FD1C3A}</a:tableStyleId>
                  </a:tblPr>
                  <a:tblGrid>
                    <a:gridCol w="711034">
                      <a:extLst>
                        <a:ext uri="{9D8B030D-6E8A-4147-A177-3AD203B41FA5}">
                          <a16:colId xmlns:a16="http://schemas.microsoft.com/office/drawing/2014/main" val="3745964614"/>
                        </a:ext>
                      </a:extLst>
                    </a:gridCol>
                    <a:gridCol w="332509">
                      <a:extLst>
                        <a:ext uri="{9D8B030D-6E8A-4147-A177-3AD203B41FA5}">
                          <a16:colId xmlns:a16="http://schemas.microsoft.com/office/drawing/2014/main" val="3561246065"/>
                        </a:ext>
                      </a:extLst>
                    </a:gridCol>
                    <a:gridCol w="332488">
                      <a:extLst>
                        <a:ext uri="{9D8B030D-6E8A-4147-A177-3AD203B41FA5}">
                          <a16:colId xmlns:a16="http://schemas.microsoft.com/office/drawing/2014/main" val="1690883198"/>
                        </a:ext>
                      </a:extLst>
                    </a:gridCol>
                  </a:tblGrid>
                  <a:tr h="271431">
                    <a:tc>
                      <a:txBody>
                        <a:bodyPr/>
                        <a:lstStyle/>
                        <a:p>
                          <a:r>
                            <a:rPr lang="en-CH" sz="1000" dirty="0"/>
                            <a:t>Feature</a:t>
                          </a:r>
                        </a:p>
                      </a:txBody>
                      <a:tcPr/>
                    </a:tc>
                    <a:tc>
                      <a:txBody>
                        <a:bodyPr/>
                        <a:lstStyle/>
                        <a:p>
                          <a:endParaRPr lang="en-CH"/>
                        </a:p>
                      </a:txBody>
                      <a:tcPr>
                        <a:blipFill>
                          <a:blip r:embed="rId3"/>
                          <a:stretch>
                            <a:fillRect l="-211111" t="-4545" r="-103704" b="-686364"/>
                          </a:stretch>
                        </a:blipFill>
                      </a:tcPr>
                    </a:tc>
                    <a:tc>
                      <a:txBody>
                        <a:bodyPr/>
                        <a:lstStyle/>
                        <a:p>
                          <a:endParaRPr lang="en-CH"/>
                        </a:p>
                      </a:txBody>
                      <a:tcPr>
                        <a:blipFill>
                          <a:blip r:embed="rId3"/>
                          <a:stretch>
                            <a:fillRect l="-323077" t="-4545" r="-7692" b="-686364"/>
                          </a:stretch>
                        </a:blipFill>
                      </a:tcPr>
                    </a:tc>
                    <a:extLst>
                      <a:ext uri="{0D108BD9-81ED-4DB2-BD59-A6C34878D82A}">
                        <a16:rowId xmlns:a16="http://schemas.microsoft.com/office/drawing/2014/main" val="770377177"/>
                      </a:ext>
                    </a:extLst>
                  </a:tr>
                  <a:tr h="271431">
                    <a:tc>
                      <a:txBody>
                        <a:bodyPr/>
                        <a:lstStyle/>
                        <a:p>
                          <a:r>
                            <a:rPr lang="en-CH" sz="1000" dirty="0">
                              <a:latin typeface="+mn-lt"/>
                            </a:rPr>
                            <a:t>another</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car</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cat</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1061647800"/>
                      </a:ext>
                    </a:extLst>
                  </a:tr>
                  <a:tr h="271431">
                    <a:tc>
                      <a:txBody>
                        <a:bodyPr/>
                        <a:lstStyle/>
                        <a:p>
                          <a:r>
                            <a:rPr lang="fr-CH" sz="1000" dirty="0">
                              <a:latin typeface="+mn-lt"/>
                            </a:rPr>
                            <a:t>dog</a:t>
                          </a:r>
                          <a:endParaRPr lang="en-CH" sz="1000" dirty="0">
                            <a:latin typeface="+mn-lt"/>
                          </a:endParaRPr>
                        </a:p>
                      </a:txBody>
                      <a:tcPr/>
                    </a:tc>
                    <a:tc>
                      <a:txBody>
                        <a:bodyPr/>
                        <a:lstStyle/>
                        <a:p>
                          <a:pPr algn="ctr"/>
                          <a:r>
                            <a:rPr lang="en-CH" sz="1000" dirty="0">
                              <a:latin typeface="+mn-lt"/>
                            </a:rPr>
                            <a:t>2</a:t>
                          </a:r>
                        </a:p>
                      </a:txBody>
                      <a:tcPr/>
                    </a:tc>
                    <a:tc>
                      <a:txBody>
                        <a:bodyPr/>
                        <a:lstStyle/>
                        <a:p>
                          <a:pPr algn="ctr"/>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mouse</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3805987687"/>
                      </a:ext>
                    </a:extLst>
                  </a:tr>
                  <a:tr h="271431">
                    <a:tc>
                      <a:txBody>
                        <a:bodyPr/>
                        <a:lstStyle/>
                        <a:p>
                          <a:r>
                            <a:rPr lang="en-CH" sz="1000" dirty="0">
                              <a:latin typeface="+mn-lt"/>
                            </a:rPr>
                            <a:t>park</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318443348"/>
                      </a:ext>
                    </a:extLst>
                  </a:tr>
                  <a:tr h="271431">
                    <a:tc>
                      <a:txBody>
                        <a:bodyPr/>
                        <a:lstStyle/>
                        <a:p>
                          <a:r>
                            <a:rPr lang="en-CH" sz="1000" dirty="0">
                              <a:latin typeface="+mn-lt"/>
                            </a:rPr>
                            <a:t>play</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68944797"/>
                      </a:ext>
                    </a:extLst>
                  </a:tr>
                </a:tbl>
              </a:graphicData>
            </a:graphic>
          </p:graphicFrame>
        </mc:Fallback>
      </mc:AlternateContent>
      <p:sp>
        <p:nvSpPr>
          <p:cNvPr id="12" name="TextBox 11">
            <a:extLst>
              <a:ext uri="{FF2B5EF4-FFF2-40B4-BE49-F238E27FC236}">
                <a16:creationId xmlns:a16="http://schemas.microsoft.com/office/drawing/2014/main" id="{1DCB4F74-E363-26E0-DF20-D7D3FE332800}"/>
              </a:ext>
            </a:extLst>
          </p:cNvPr>
          <p:cNvSpPr txBox="1">
            <a:spLocks/>
          </p:cNvSpPr>
          <p:nvPr/>
        </p:nvSpPr>
        <p:spPr>
          <a:xfrm>
            <a:off x="1113465" y="1961550"/>
            <a:ext cx="1615827" cy="369332"/>
          </a:xfrm>
          <a:prstGeom prst="rect">
            <a:avLst/>
          </a:prstGeom>
          <a:noFill/>
        </p:spPr>
        <p:txBody>
          <a:bodyPr wrap="none" rtlCol="0">
            <a:spAutoFit/>
          </a:bodyPr>
          <a:lstStyle/>
          <a:p>
            <a:r>
              <a:rPr lang="en-CH" dirty="0"/>
              <a:t>Feature vector</a:t>
            </a:r>
          </a:p>
        </p:txBody>
      </p:sp>
      <p:grpSp>
        <p:nvGrpSpPr>
          <p:cNvPr id="20" name="Group 19">
            <a:extLst>
              <a:ext uri="{FF2B5EF4-FFF2-40B4-BE49-F238E27FC236}">
                <a16:creationId xmlns:a16="http://schemas.microsoft.com/office/drawing/2014/main" id="{A58ECF16-4305-58EF-DA56-43B83845EC9C}"/>
              </a:ext>
            </a:extLst>
          </p:cNvPr>
          <p:cNvGrpSpPr/>
          <p:nvPr/>
        </p:nvGrpSpPr>
        <p:grpSpPr>
          <a:xfrm>
            <a:off x="3737901" y="1013601"/>
            <a:ext cx="4575996" cy="895098"/>
            <a:chOff x="4007592" y="644269"/>
            <a:chExt cx="4575996" cy="895098"/>
          </a:xfrm>
        </p:grpSpPr>
        <p:sp>
          <p:nvSpPr>
            <p:cNvPr id="5" name="TextBox 4">
              <a:extLst>
                <a:ext uri="{FF2B5EF4-FFF2-40B4-BE49-F238E27FC236}">
                  <a16:creationId xmlns:a16="http://schemas.microsoft.com/office/drawing/2014/main" id="{5D90D912-7A5A-3D3F-4CFC-5288BA0513D5}"/>
                </a:ext>
              </a:extLst>
            </p:cNvPr>
            <p:cNvSpPr txBox="1"/>
            <p:nvPr/>
          </p:nvSpPr>
          <p:spPr>
            <a:xfrm>
              <a:off x="4007592" y="1170035"/>
              <a:ext cx="4575996" cy="369332"/>
            </a:xfrm>
            <a:prstGeom prst="rect">
              <a:avLst/>
            </a:prstGeom>
            <a:noFill/>
          </p:spPr>
          <p:txBody>
            <a:bodyPr wrap="none" rtlCol="0">
              <a:spAutoFit/>
            </a:bodyPr>
            <a:lstStyle/>
            <a:p>
              <a:r>
                <a:rPr lang="en-CH" dirty="0"/>
                <a:t>“The dog plays with another dog in the park.”</a:t>
              </a:r>
            </a:p>
          </p:txBody>
        </p:sp>
        <p:sp>
          <p:nvSpPr>
            <p:cNvPr id="13" name="TextBox 12">
              <a:extLst>
                <a:ext uri="{FF2B5EF4-FFF2-40B4-BE49-F238E27FC236}">
                  <a16:creationId xmlns:a16="http://schemas.microsoft.com/office/drawing/2014/main" id="{B6E5AA62-D8BC-2DE5-9259-965F664A58DB}"/>
                </a:ext>
              </a:extLst>
            </p:cNvPr>
            <p:cNvSpPr txBox="1"/>
            <p:nvPr/>
          </p:nvSpPr>
          <p:spPr>
            <a:xfrm>
              <a:off x="5936962" y="644269"/>
              <a:ext cx="573106" cy="369332"/>
            </a:xfrm>
            <a:prstGeom prst="rect">
              <a:avLst/>
            </a:prstGeom>
            <a:noFill/>
          </p:spPr>
          <p:txBody>
            <a:bodyPr wrap="none" rtlCol="0">
              <a:spAutoFit/>
            </a:bodyPr>
            <a:lstStyle/>
            <a:p>
              <a:r>
                <a:rPr lang="en-CH" dirty="0"/>
                <a:t>Text</a:t>
              </a:r>
            </a:p>
          </p:txBody>
        </p:sp>
      </p:grpSp>
      <p:grpSp>
        <p:nvGrpSpPr>
          <p:cNvPr id="21" name="Group 20">
            <a:extLst>
              <a:ext uri="{FF2B5EF4-FFF2-40B4-BE49-F238E27FC236}">
                <a16:creationId xmlns:a16="http://schemas.microsoft.com/office/drawing/2014/main" id="{675085E9-65C6-B54C-D96C-F4469D68DB9D}"/>
              </a:ext>
            </a:extLst>
          </p:cNvPr>
          <p:cNvGrpSpPr/>
          <p:nvPr/>
        </p:nvGrpSpPr>
        <p:grpSpPr>
          <a:xfrm>
            <a:off x="8569115" y="1834150"/>
            <a:ext cx="3076201" cy="3058812"/>
            <a:chOff x="8718555" y="1818146"/>
            <a:chExt cx="3076201" cy="3058812"/>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9B0891C-B882-144E-9F4A-AFEE20457746}"/>
                    </a:ext>
                  </a:extLst>
                </p:cNvPr>
                <p:cNvSpPr txBox="1"/>
                <p:nvPr/>
              </p:nvSpPr>
              <p:spPr>
                <a:xfrm>
                  <a:off x="8718555" y="3043664"/>
                  <a:ext cx="6014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m:t>
                        </m:r>
                      </m:oMath>
                    </m:oMathPara>
                  </a14:m>
                  <a:endParaRPr lang="en-CH" dirty="0"/>
                </a:p>
              </p:txBody>
            </p:sp>
          </mc:Choice>
          <mc:Fallback xmlns="">
            <p:sp>
              <p:nvSpPr>
                <p:cNvPr id="14" name="TextBox 13">
                  <a:extLst>
                    <a:ext uri="{FF2B5EF4-FFF2-40B4-BE49-F238E27FC236}">
                      <a16:creationId xmlns:a16="http://schemas.microsoft.com/office/drawing/2014/main" id="{79B0891C-B882-144E-9F4A-AFEE20457746}"/>
                    </a:ext>
                  </a:extLst>
                </p:cNvPr>
                <p:cNvSpPr txBox="1">
                  <a:spLocks noRot="1" noChangeAspect="1" noMove="1" noResize="1" noEditPoints="1" noAdjustHandles="1" noChangeArrowheads="1" noChangeShapeType="1" noTextEdit="1"/>
                </p:cNvSpPr>
                <p:nvPr/>
              </p:nvSpPr>
              <p:spPr>
                <a:xfrm>
                  <a:off x="8718555" y="3043664"/>
                  <a:ext cx="601447" cy="369332"/>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7A7170-C232-E432-62BD-E5260D8A71C0}"/>
                    </a:ext>
                  </a:extLst>
                </p:cNvPr>
                <p:cNvSpPr txBox="1"/>
                <p:nvPr/>
              </p:nvSpPr>
              <p:spPr>
                <a:xfrm>
                  <a:off x="9053647" y="4507626"/>
                  <a:ext cx="274110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r>
                          <a:rPr lang="fr-CH" b="1" i="1" smtClean="0">
                            <a:solidFill>
                              <a:srgbClr val="0070C0"/>
                            </a:solidFill>
                            <a:latin typeface="Cambria Math" panose="02040503050406030204" pitchFamily="18" charset="0"/>
                          </a:rPr>
                          <m:t>=</m:t>
                        </m:r>
                        <m:d>
                          <m:dPr>
                            <m:ctrlPr>
                              <a:rPr lang="fr-CH" b="1"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0,0,0,..,1,1,..0</m:t>
                            </m:r>
                          </m:e>
                        </m:d>
                      </m:oMath>
                    </m:oMathPara>
                  </a14:m>
                  <a:endParaRPr lang="en-CH" dirty="0"/>
                </a:p>
              </p:txBody>
            </p:sp>
          </mc:Choice>
          <mc:Fallback xmlns="">
            <p:sp>
              <p:nvSpPr>
                <p:cNvPr id="16" name="TextBox 15">
                  <a:extLst>
                    <a:ext uri="{FF2B5EF4-FFF2-40B4-BE49-F238E27FC236}">
                      <a16:creationId xmlns:a16="http://schemas.microsoft.com/office/drawing/2014/main" id="{2E7A7170-C232-E432-62BD-E5260D8A71C0}"/>
                    </a:ext>
                  </a:extLst>
                </p:cNvPr>
                <p:cNvSpPr txBox="1">
                  <a:spLocks noRot="1" noChangeAspect="1" noMove="1" noResize="1" noEditPoints="1" noAdjustHandles="1" noChangeArrowheads="1" noChangeShapeType="1" noTextEdit="1"/>
                </p:cNvSpPr>
                <p:nvPr/>
              </p:nvSpPr>
              <p:spPr>
                <a:xfrm>
                  <a:off x="9053647" y="4507626"/>
                  <a:ext cx="2741109" cy="369332"/>
                </a:xfrm>
                <a:prstGeom prst="rect">
                  <a:avLst/>
                </a:prstGeom>
                <a:blipFill>
                  <a:blip r:embed="rId5"/>
                  <a:stretch>
                    <a:fillRect/>
                  </a:stretch>
                </a:blipFill>
              </p:spPr>
              <p:txBody>
                <a:bodyPr/>
                <a:lstStyle/>
                <a:p>
                  <a:r>
                    <a:rPr lang="en-CH">
                      <a:noFill/>
                    </a:rPr>
                    <a:t> </a:t>
                  </a:r>
                </a:p>
              </p:txBody>
            </p:sp>
          </mc:Fallback>
        </mc:AlternateContent>
        <p:sp>
          <p:nvSpPr>
            <p:cNvPr id="17" name="TextBox 16">
              <a:extLst>
                <a:ext uri="{FF2B5EF4-FFF2-40B4-BE49-F238E27FC236}">
                  <a16:creationId xmlns:a16="http://schemas.microsoft.com/office/drawing/2014/main" id="{4744D2A1-EF35-87DA-FD9F-AFF6AF1BB071}"/>
                </a:ext>
              </a:extLst>
            </p:cNvPr>
            <p:cNvSpPr txBox="1"/>
            <p:nvPr/>
          </p:nvSpPr>
          <p:spPr>
            <a:xfrm>
              <a:off x="9967774" y="1818146"/>
              <a:ext cx="796949" cy="369332"/>
            </a:xfrm>
            <a:prstGeom prst="rect">
              <a:avLst/>
            </a:prstGeom>
            <a:noFill/>
          </p:spPr>
          <p:txBody>
            <a:bodyPr wrap="none" rtlCol="0">
              <a:spAutoFit/>
            </a:bodyPr>
            <a:lstStyle/>
            <a:p>
              <a:r>
                <a:rPr lang="en-CH" dirty="0"/>
                <a:t>Image</a:t>
              </a:r>
            </a:p>
          </p:txBody>
        </p:sp>
        <p:pic>
          <p:nvPicPr>
            <p:cNvPr id="18" name="Picture 17">
              <a:extLst>
                <a:ext uri="{FF2B5EF4-FFF2-40B4-BE49-F238E27FC236}">
                  <a16:creationId xmlns:a16="http://schemas.microsoft.com/office/drawing/2014/main" id="{F65F730B-8B18-A4A8-F551-7E081F7D7E0F}"/>
                </a:ext>
              </a:extLst>
            </p:cNvPr>
            <p:cNvPicPr>
              <a:picLocks noChangeAspect="1"/>
            </p:cNvPicPr>
            <p:nvPr/>
          </p:nvPicPr>
          <p:blipFill>
            <a:blip r:embed="rId6"/>
            <a:stretch>
              <a:fillRect/>
            </a:stretch>
          </p:blipFill>
          <p:spPr>
            <a:xfrm>
              <a:off x="9328559" y="2352581"/>
              <a:ext cx="2295064" cy="1751497"/>
            </a:xfrm>
            <a:prstGeom prst="rect">
              <a:avLst/>
            </a:prstGeom>
          </p:spPr>
        </p:pic>
      </p:grpSp>
      <p:cxnSp>
        <p:nvCxnSpPr>
          <p:cNvPr id="23" name="Straight Connector 22">
            <a:extLst>
              <a:ext uri="{FF2B5EF4-FFF2-40B4-BE49-F238E27FC236}">
                <a16:creationId xmlns:a16="http://schemas.microsoft.com/office/drawing/2014/main" id="{59C0F6E6-7669-2C79-478E-87E2AE55FA2F}"/>
              </a:ext>
            </a:extLst>
          </p:cNvPr>
          <p:cNvCxnSpPr/>
          <p:nvPr/>
        </p:nvCxnSpPr>
        <p:spPr>
          <a:xfrm>
            <a:off x="3728852" y="356260"/>
            <a:ext cx="0" cy="6163293"/>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FD9BF48-0C65-26D5-7854-837BEA0D4B13}"/>
              </a:ext>
            </a:extLst>
          </p:cNvPr>
          <p:cNvCxnSpPr/>
          <p:nvPr/>
        </p:nvCxnSpPr>
        <p:spPr>
          <a:xfrm>
            <a:off x="8239496" y="461183"/>
            <a:ext cx="0" cy="6163293"/>
          </a:xfrm>
          <a:prstGeom prst="line">
            <a:avLst/>
          </a:prstGeom>
          <a:ln w="3175"/>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7B2D864-2574-EE83-FCBF-5A8645FD49C5}"/>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A2CCB602-D7DC-CC8C-C581-9793D6B9103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515479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BF066-7B16-C258-E61D-7A782A0FBB45}"/>
              </a:ext>
            </a:extLst>
          </p:cNvPr>
          <p:cNvSpPr>
            <a:spLocks noGrp="1"/>
          </p:cNvSpPr>
          <p:nvPr>
            <p:ph type="title"/>
          </p:nvPr>
        </p:nvSpPr>
        <p:spPr/>
        <p:txBody>
          <a:bodyPr/>
          <a:lstStyle/>
          <a:p>
            <a:r>
              <a:rPr lang="en-CH" dirty="0"/>
              <a:t>LIME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FB46AF-4B8A-30B6-ADFC-E0F28404BA4C}"/>
                  </a:ext>
                </a:extLst>
              </p:cNvPr>
              <p:cNvSpPr>
                <a:spLocks noGrp="1"/>
              </p:cNvSpPr>
              <p:nvPr>
                <p:ph idx="1"/>
              </p:nvPr>
            </p:nvSpPr>
            <p:spPr/>
            <p:txBody>
              <a:bodyPr>
                <a:normAutofit fontScale="85000" lnSpcReduction="20000"/>
              </a:bodyPr>
              <a:lstStyle/>
              <a:p>
                <a:r>
                  <a:rPr lang="en-CH" dirty="0">
                    <a:solidFill>
                      <a:srgbClr val="0070C0"/>
                    </a:solidFill>
                  </a:rPr>
                  <a:t>Let </a:t>
                </a:r>
                <a14:m>
                  <m:oMath xmlns:m="http://schemas.openxmlformats.org/officeDocument/2006/math">
                    <m:r>
                      <a:rPr lang="fr-CH" b="0" i="1" smtClean="0">
                        <a:solidFill>
                          <a:srgbClr val="0070C0"/>
                        </a:solidFill>
                        <a:latin typeface="Cambria Math" panose="02040503050406030204" pitchFamily="18" charset="0"/>
                      </a:rPr>
                      <m:t>𝑔</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𝐺</m:t>
                    </m:r>
                  </m:oMath>
                </a14:m>
                <a:r>
                  <a:rPr lang="en-CH" dirty="0">
                    <a:solidFill>
                      <a:srgbClr val="0070C0"/>
                    </a:solidFill>
                  </a:rPr>
                  <a:t> be our simple approximation model of a certain class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𝐺</m:t>
                    </m:r>
                  </m:oMath>
                </a14:m>
                <a:r>
                  <a:rPr lang="en-CH" dirty="0">
                    <a:solidFill>
                      <a:srgbClr val="0070C0"/>
                    </a:solidFill>
                  </a:rPr>
                  <a:t> (linear model, Tree, ..). </a:t>
                </a:r>
              </a:p>
              <a:p>
                <a14:m>
                  <m:oMath xmlns:m="http://schemas.openxmlformats.org/officeDocument/2006/math">
                    <m:r>
                      <a:rPr lang="fr-CH" i="1">
                        <a:solidFill>
                          <a:srgbClr val="0070C0"/>
                        </a:solidFill>
                        <a:latin typeface="Cambria Math" panose="02040503050406030204" pitchFamily="18" charset="0"/>
                      </a:rPr>
                      <m:t>𝑔</m:t>
                    </m:r>
                    <m:r>
                      <a:rPr lang="fr-CH" b="0"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rPr>
                      <m:t>𝑔</m:t>
                    </m:r>
                    <m:d>
                      <m:dPr>
                        <m:ctrlPr>
                          <a:rPr lang="fr-CH" i="1" smtClean="0">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e>
                    </m:d>
                    <m:r>
                      <a:rPr lang="fr-CH" i="1" smtClean="0">
                        <a:solidFill>
                          <a:srgbClr val="0070C0"/>
                        </a:solidFill>
                        <a:latin typeface="Cambria Math" panose="02040503050406030204" pitchFamily="18" charset="0"/>
                        <a:ea typeface="Cambria Math" panose="02040503050406030204" pitchFamily="18" charset="0"/>
                      </a:rPr>
                      <m:t>∈</m:t>
                    </m:r>
                    <m:r>
                      <a:rPr lang="fr-CH" i="1" smtClean="0">
                        <a:solidFill>
                          <a:srgbClr val="0070C0"/>
                        </a:solidFill>
                        <a:latin typeface="Cambria Math" panose="02040503050406030204" pitchFamily="18" charset="0"/>
                        <a:ea typeface="Cambria Math" panose="02040503050406030204" pitchFamily="18" charset="0"/>
                      </a:rPr>
                      <m:t>ℝ</m:t>
                    </m:r>
                  </m:oMath>
                </a14:m>
                <a:r>
                  <a:rPr lang="en-CH" dirty="0">
                    <a:solidFill>
                      <a:srgbClr val="0070C0"/>
                    </a:solidFill>
                  </a:rPr>
                  <a:t>. E.g. </a:t>
                </a:r>
                <a14:m>
                  <m:oMath xmlns:m="http://schemas.openxmlformats.org/officeDocument/2006/math">
                    <m:r>
                      <a:rPr lang="fr-CH" i="1">
                        <a:solidFill>
                          <a:srgbClr val="0070C0"/>
                        </a:solidFill>
                        <a:latin typeface="Cambria Math" panose="02040503050406030204" pitchFamily="18" charset="0"/>
                      </a:rPr>
                      <m:t>𝑔</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rPr>
                          <m:t>𝒘</m:t>
                        </m:r>
                      </m:e>
                      <m:sub>
                        <m:r>
                          <a:rPr lang="fr-CH" b="0" i="1" smtClean="0">
                            <a:solidFill>
                              <a:srgbClr val="0070C0"/>
                            </a:solidFill>
                            <a:latin typeface="Cambria Math" panose="02040503050406030204" pitchFamily="18" charset="0"/>
                            <a:ea typeface="Cambria Math" panose="02040503050406030204" pitchFamily="18" charset="0"/>
                          </a:rPr>
                          <m:t>𝑔</m:t>
                        </m:r>
                      </m:sub>
                    </m:sSub>
                    <m:r>
                      <a:rPr lang="fr-CH" i="1">
                        <a:solidFill>
                          <a:srgbClr val="0070C0"/>
                        </a:solidFill>
                        <a:latin typeface="Cambria Math" panose="02040503050406030204" pitchFamily="18" charset="0"/>
                        <a:ea typeface="Cambria Math" panose="02040503050406030204" pitchFamily="18" charset="0"/>
                      </a:rPr>
                      <m:t>∙</m:t>
                    </m:r>
                  </m:oMath>
                </a14:m>
                <a:r>
                  <a:rPr lang="fr-CH" b="1" dirty="0">
                    <a:solidFill>
                      <a:srgbClr val="0070C0"/>
                    </a:solidFill>
                  </a:rPr>
                  <a:t> </a:t>
                </a:r>
                <a14:m>
                  <m:oMath xmlns:m="http://schemas.openxmlformats.org/officeDocument/2006/math">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oMath>
                </a14:m>
                <a:endParaRPr lang="en-CH" dirty="0">
                  <a:solidFill>
                    <a:srgbClr val="0070C0"/>
                  </a:solidFill>
                </a:endParaRPr>
              </a:p>
              <a:p>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Ω</m:t>
                    </m:r>
                    <m:d>
                      <m:dPr>
                        <m:ctrlPr>
                          <a:rPr lang="el-GR"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𝑔</m:t>
                        </m:r>
                      </m:e>
                    </m:d>
                  </m:oMath>
                </a14:m>
                <a:r>
                  <a:rPr lang="en-CH" dirty="0">
                    <a:solidFill>
                      <a:srgbClr val="0070C0"/>
                    </a:solidFill>
                  </a:rPr>
                  <a:t>: enforces contraint on complexity of </a:t>
                </a:r>
                <a14:m>
                  <m:oMath xmlns:m="http://schemas.openxmlformats.org/officeDocument/2006/math">
                    <m:r>
                      <a:rPr lang="fr-CH" i="1">
                        <a:solidFill>
                          <a:srgbClr val="0070C0"/>
                        </a:solidFill>
                        <a:latin typeface="Cambria Math" panose="02040503050406030204" pitchFamily="18" charset="0"/>
                      </a:rPr>
                      <m:t>𝑔</m:t>
                    </m:r>
                  </m:oMath>
                </a14:m>
                <a:r>
                  <a:rPr lang="en-CH" dirty="0">
                    <a:solidFill>
                      <a:srgbClr val="0070C0"/>
                    </a:solidFill>
                  </a:rPr>
                  <a:t>. E.g. </a:t>
                </a:r>
                <a14:m>
                  <m:oMath xmlns:m="http://schemas.openxmlformats.org/officeDocument/2006/math">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𝑔</m:t>
                        </m:r>
                      </m:e>
                    </m:d>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d>
                          <m:dPr>
                            <m:begChr m:val="‖"/>
                            <m:endChr m:val="‖"/>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𝑤</m:t>
                                </m:r>
                              </m:e>
                              <m:sub>
                                <m:r>
                                  <a:rPr lang="fr-CH" i="1">
                                    <a:solidFill>
                                      <a:srgbClr val="0070C0"/>
                                    </a:solidFill>
                                    <a:latin typeface="Cambria Math" panose="02040503050406030204" pitchFamily="18" charset="0"/>
                                    <a:ea typeface="Cambria Math" panose="02040503050406030204" pitchFamily="18" charset="0"/>
                                  </a:rPr>
                                  <m:t>𝑔</m:t>
                                </m:r>
                              </m:sub>
                            </m:sSub>
                          </m:e>
                        </m:d>
                      </m:e>
                      <m:sub>
                        <m:r>
                          <a:rPr lang="fr-CH" i="1">
                            <a:solidFill>
                              <a:srgbClr val="0070C0"/>
                            </a:solidFill>
                            <a:latin typeface="Cambria Math" panose="02040503050406030204" pitchFamily="18" charset="0"/>
                            <a:ea typeface="Cambria Math" panose="02040503050406030204" pitchFamily="18" charset="0"/>
                          </a:rPr>
                          <m:t>0</m:t>
                        </m:r>
                      </m:sub>
                    </m:sSub>
                    <m:r>
                      <a:rPr lang="fr-CH"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𝐾</m:t>
                    </m:r>
                  </m:oMath>
                </a14:m>
                <a:r>
                  <a:rPr lang="en-CH" dirty="0">
                    <a:solidFill>
                      <a:srgbClr val="0070C0"/>
                    </a:solidFill>
                  </a:rPr>
                  <a:t> for linear </a:t>
                </a:r>
                <a14:m>
                  <m:oMath xmlns:m="http://schemas.openxmlformats.org/officeDocument/2006/math">
                    <m:r>
                      <a:rPr lang="fr-CH" i="1">
                        <a:solidFill>
                          <a:srgbClr val="0070C0"/>
                        </a:solidFill>
                        <a:latin typeface="Cambria Math" panose="02040503050406030204" pitchFamily="18" charset="0"/>
                      </a:rPr>
                      <m:t>𝑔</m:t>
                    </m:r>
                  </m:oMath>
                </a14:m>
                <a:r>
                  <a:rPr lang="en-CH" dirty="0">
                    <a:solidFill>
                      <a:srgbClr val="0070C0"/>
                    </a:solidFill>
                  </a:rPr>
                  <a:t>, or </a:t>
                </a:r>
                <a14:m>
                  <m:oMath xmlns:m="http://schemas.openxmlformats.org/officeDocument/2006/math">
                    <m:r>
                      <m:rPr>
                        <m:sty m:val="p"/>
                      </m:rPr>
                      <a:rPr lang="fr-CH" b="0" i="0" smtClean="0">
                        <a:solidFill>
                          <a:srgbClr val="0070C0"/>
                        </a:solidFill>
                        <a:latin typeface="Cambria Math" panose="02040503050406030204" pitchFamily="18" charset="0"/>
                      </a:rPr>
                      <m:t>depth</m:t>
                    </m:r>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𝑔</m:t>
                        </m:r>
                      </m:e>
                    </m:d>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𝐾</m:t>
                    </m:r>
                  </m:oMath>
                </a14:m>
                <a:r>
                  <a:rPr lang="en-CH" dirty="0">
                    <a:solidFill>
                      <a:srgbClr val="0070C0"/>
                    </a:solidFill>
                  </a:rPr>
                  <a:t> for a tree.</a:t>
                </a:r>
              </a:p>
              <a:p>
                <a14:m>
                  <m:oMath xmlns:m="http://schemas.openxmlformats.org/officeDocument/2006/math">
                    <m:sSub>
                      <m:sSubPr>
                        <m:ctrlPr>
                          <a:rPr lang="el-GR" i="1" smtClean="0">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smtClean="0">
                            <a:solidFill>
                              <a:srgbClr val="0070C0"/>
                            </a:solidFill>
                            <a:latin typeface="Cambria Math" panose="02040503050406030204" pitchFamily="18" charset="0"/>
                            <a:ea typeface="Cambria Math" panose="02040503050406030204" pitchFamily="18" charset="0"/>
                          </a:rPr>
                          <m:t>𝒙</m:t>
                        </m:r>
                      </m:sub>
                    </m:sSub>
                    <m:d>
                      <m:dPr>
                        <m:ctrlPr>
                          <a:rPr lang="el-GR"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rPr>
                          <m:t>𝒛</m:t>
                        </m:r>
                      </m:e>
                    </m:d>
                  </m:oMath>
                </a14:m>
                <a:r>
                  <a:rPr lang="en-CH" dirty="0">
                    <a:solidFill>
                      <a:srgbClr val="0070C0"/>
                    </a:solidFill>
                  </a:rPr>
                  <a:t>: distance measure between input vectors </a:t>
                </a:r>
                <a14:m>
                  <m:oMath xmlns:m="http://schemas.openxmlformats.org/officeDocument/2006/math">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 </m:t>
                    </m:r>
                  </m:oMath>
                </a14:m>
                <a:r>
                  <a:rPr lang="en-CH" dirty="0">
                    <a:solidFill>
                      <a:srgbClr val="0070C0"/>
                    </a:solidFill>
                  </a:rPr>
                  <a:t>and </a:t>
                </a:r>
                <a14:m>
                  <m:oMath xmlns:m="http://schemas.openxmlformats.org/officeDocument/2006/math">
                    <m:r>
                      <a:rPr lang="fr-CH" b="1" i="1" smtClean="0">
                        <a:solidFill>
                          <a:srgbClr val="0070C0"/>
                        </a:solidFill>
                        <a:latin typeface="Cambria Math" panose="02040503050406030204" pitchFamily="18" charset="0"/>
                      </a:rPr>
                      <m:t>𝒛</m:t>
                    </m:r>
                  </m:oMath>
                </a14:m>
                <a:r>
                  <a:rPr lang="en-CH" dirty="0">
                    <a:solidFill>
                      <a:srgbClr val="0070C0"/>
                    </a:solidFill>
                  </a:rPr>
                  <a:t>.  </a:t>
                </a:r>
                <a:br>
                  <a:rPr lang="en-CH" dirty="0">
                    <a:solidFill>
                      <a:srgbClr val="0070C0"/>
                    </a:solidFill>
                  </a:rPr>
                </a:br>
                <a:br>
                  <a:rPr lang="en-CH" dirty="0">
                    <a:solidFill>
                      <a:srgbClr val="0070C0"/>
                    </a:solidFill>
                  </a:rPr>
                </a:br>
                <a:r>
                  <a:rPr lang="en-CH" dirty="0">
                    <a:solidFill>
                      <a:srgbClr val="0070C0"/>
                    </a:solidFill>
                  </a:rPr>
                  <a:t>E.g. </a:t>
                </a:r>
                <a14:m>
                  <m:oMath xmlns:m="http://schemas.openxmlformats.org/officeDocument/2006/math">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d>
                      <m:dPr>
                        <m:ctrlPr>
                          <a:rPr lang="el-GR" i="1">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rPr>
                          <m:t>𝒛</m:t>
                        </m:r>
                      </m:e>
                    </m:d>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𝑒𝑥𝑝</m:t>
                    </m:r>
                    <m:d>
                      <m:dPr>
                        <m:ctrlPr>
                          <a:rPr lang="fr-CH" b="0" i="1" smtClean="0">
                            <a:solidFill>
                              <a:srgbClr val="0070C0"/>
                            </a:solidFill>
                            <a:latin typeface="Cambria Math" panose="02040503050406030204" pitchFamily="18" charset="0"/>
                          </a:rPr>
                        </m:ctrlPr>
                      </m:dPr>
                      <m:e>
                        <m:f>
                          <m:fPr>
                            <m:type m:val="lin"/>
                            <m:ctrlPr>
                              <a:rPr lang="fr-CH" b="0" i="1" smtClean="0">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𝐷</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𝒛</m:t>
                                </m:r>
                              </m:e>
                            </m:d>
                          </m:num>
                          <m:den>
                            <m:sSup>
                              <m:sSupPr>
                                <m:ctrlPr>
                                  <a:rPr lang="fr-CH" b="0"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ea typeface="Cambria Math" panose="02040503050406030204" pitchFamily="18" charset="0"/>
                                  </a:rPr>
                                  <m:t>𝜎</m:t>
                                </m:r>
                              </m:e>
                              <m:sup>
                                <m:r>
                                  <a:rPr lang="fr-CH" b="0" i="1" smtClean="0">
                                    <a:solidFill>
                                      <a:srgbClr val="0070C0"/>
                                    </a:solidFill>
                                    <a:latin typeface="Cambria Math" panose="02040503050406030204" pitchFamily="18" charset="0"/>
                                  </a:rPr>
                                  <m:t>2</m:t>
                                </m:r>
                              </m:sup>
                            </m:sSup>
                          </m:den>
                        </m:f>
                      </m:e>
                    </m:d>
                  </m:oMath>
                </a14:m>
                <a:endParaRPr lang="en-CH" dirty="0">
                  <a:solidFill>
                    <a:srgbClr val="0070C0"/>
                  </a:solidFill>
                </a:endParaRPr>
              </a:p>
              <a:p>
                <a:r>
                  <a:rPr lang="fr-CH" dirty="0" err="1">
                    <a:solidFill>
                      <a:srgbClr val="0070C0"/>
                    </a:solidFill>
                  </a:rPr>
                  <a:t>Masking</a:t>
                </a:r>
                <a:r>
                  <a:rPr lang="fr-CH" dirty="0">
                    <a:solidFill>
                      <a:srgbClr val="0070C0"/>
                    </a:solidFill>
                  </a:rPr>
                  <a:t>:</a:t>
                </a:r>
                <a:r>
                  <a:rPr lang="fr-CH" b="1" dirty="0">
                    <a:solidFill>
                      <a:srgbClr val="0070C0"/>
                    </a:solidFill>
                  </a:rPr>
                  <a:t> </a:t>
                </a:r>
                <a14:m>
                  <m:oMath xmlns:m="http://schemas.openxmlformats.org/officeDocument/2006/math">
                    <m:r>
                      <a:rPr lang="fr-CH" b="1" i="1" smtClean="0">
                        <a:solidFill>
                          <a:srgbClr val="0070C0"/>
                        </a:solidFill>
                        <a:latin typeface="Cambria Math" panose="02040503050406030204" pitchFamily="18" charset="0"/>
                      </a:rPr>
                      <m:t>𝒛</m:t>
                    </m:r>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𝒃𝒈</m:t>
                        </m:r>
                        <m:r>
                          <a:rPr lang="fr-CH" b="1" i="1" smtClean="0">
                            <a:solidFill>
                              <a:srgbClr val="0070C0"/>
                            </a:solidFill>
                            <a:latin typeface="Cambria Math" panose="02040503050406030204" pitchFamily="18" charset="0"/>
                          </a:rPr>
                          <m:t>,</m:t>
                        </m:r>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e>
                    </m:d>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fr-CH" i="1">
                                <a:solidFill>
                                  <a:srgbClr val="0070C0"/>
                                </a:solidFill>
                                <a:latin typeface="Cambria Math" panose="02040503050406030204" pitchFamily="18" charset="0"/>
                                <a:ea typeface="Cambria Math" panose="02040503050406030204" pitchFamily="18" charset="0"/>
                              </a:rPr>
                            </m:ctrlPr>
                          </m:mPr>
                          <m:mr>
                            <m:e>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m:rPr>
                                  <m:nor/>
                                </m:rPr>
                                <a:rPr lang="fr-CH" b="0" i="0" smtClean="0">
                                  <a:solidFill>
                                    <a:srgbClr val="0070C0"/>
                                  </a:solidFill>
                                  <a:latin typeface="Cambria Math" panose="02040503050406030204" pitchFamily="18" charset="0"/>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r>
                                    <a:rPr lang="fr-CH" b="0" i="1" smtClean="0">
                                      <a:solidFill>
                                        <a:srgbClr val="0070C0"/>
                                      </a:solidFill>
                                      <a:latin typeface="Cambria Math" panose="02040503050406030204" pitchFamily="18" charset="0"/>
                                    </a:rPr>
                                    <m:t>′</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1</m:t>
                              </m:r>
                            </m:e>
                          </m:mr>
                          <m:mr>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𝑏𝑔</m:t>
                                  </m:r>
                                </m:e>
                                <m:sub>
                                  <m:r>
                                    <a:rPr lang="fr-CH" i="1">
                                      <a:solidFill>
                                        <a:srgbClr val="0070C0"/>
                                      </a:solidFill>
                                      <a:latin typeface="Cambria Math" panose="02040503050406030204" pitchFamily="18" charset="0"/>
                                    </a:rPr>
                                    <m:t>𝑖</m:t>
                                  </m:r>
                                </m:sub>
                              </m:sSub>
                              <m:r>
                                <m:rPr>
                                  <m:nor/>
                                </m:rPr>
                                <a:rPr lang="fr-CH" b="0" i="0" smtClean="0">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m:rPr>
                                  <m:nor/>
                                </m:rPr>
                                <a:rPr lang="fr-CH" b="0" i="0" smtClean="0">
                                  <a:solidFill>
                                    <a:srgbClr val="0070C0"/>
                                  </a:solidFill>
                                  <a:latin typeface="Cambria Math" panose="02040503050406030204" pitchFamily="18" charset="0"/>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r>
                                    <a:rPr lang="fr-CH" i="1">
                                      <a:solidFill>
                                        <a:srgbClr val="0070C0"/>
                                      </a:solidFill>
                                      <a:latin typeface="Cambria Math" panose="02040503050406030204" pitchFamily="18" charset="0"/>
                                    </a:rPr>
                                    <m:t>′</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0</m:t>
                              </m:r>
                            </m:e>
                          </m:mr>
                        </m:m>
                      </m:e>
                    </m:d>
                  </m:oMath>
                </a14:m>
                <a:endParaRPr lang="en-CH" dirty="0">
                  <a:solidFill>
                    <a:srgbClr val="0070C0"/>
                  </a:solidFill>
                </a:endParaRPr>
              </a:p>
              <a:p>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ℒ</m:t>
                    </m:r>
                    <m:d>
                      <m:dPr>
                        <m:ctrlPr>
                          <a:rPr lang="en-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𝑓</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𝑔</m:t>
                        </m:r>
                        <m:r>
                          <a:rPr lang="fr-CH" b="0" i="1" smtClean="0">
                            <a:solidFill>
                              <a:srgbClr val="0070C0"/>
                            </a:solidFill>
                            <a:latin typeface="Cambria Math" panose="02040503050406030204" pitchFamily="18" charset="0"/>
                            <a:ea typeface="Cambria Math" panose="02040503050406030204" pitchFamily="18" charset="0"/>
                          </a:rPr>
                          <m:t>,</m:t>
                        </m:r>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e>
                    </m:d>
                  </m:oMath>
                </a14:m>
                <a:r>
                  <a:rPr lang="en-CH" dirty="0">
                    <a:solidFill>
                      <a:srgbClr val="0070C0"/>
                    </a:solidFill>
                  </a:rPr>
                  <a:t>: measure how faithful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𝑔</m:t>
                    </m:r>
                  </m:oMath>
                </a14:m>
                <a:r>
                  <a:rPr lang="en-CH" dirty="0">
                    <a:solidFill>
                      <a:srgbClr val="0070C0"/>
                    </a:solidFill>
                  </a:rPr>
                  <a:t> approximates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a:t>
                </a:r>
                <a:br>
                  <a:rPr lang="fr-CH" i="1" dirty="0">
                    <a:solidFill>
                      <a:srgbClr val="0070C0"/>
                    </a:solidFill>
                    <a:latin typeface="Cambria Math" panose="02040503050406030204" pitchFamily="18" charset="0"/>
                    <a:ea typeface="Cambria Math" panose="02040503050406030204" pitchFamily="18" charset="0"/>
                  </a:rPr>
                </a:br>
                <a:br>
                  <a:rPr lang="fr-CH" i="1" dirty="0">
                    <a:solidFill>
                      <a:srgbClr val="0070C0"/>
                    </a:solidFill>
                    <a:latin typeface="Cambria Math" panose="02040503050406030204" pitchFamily="18" charset="0"/>
                    <a:ea typeface="Cambria Math" panose="02040503050406030204" pitchFamily="18" charset="0"/>
                  </a:rPr>
                </a:br>
                <a:r>
                  <a:rPr lang="en-CH" dirty="0">
                    <a:solidFill>
                      <a:srgbClr val="0070C0"/>
                    </a:solidFill>
                  </a:rPr>
                  <a:t>E.g. </a:t>
                </a:r>
                <a14:m>
                  <m:oMath xmlns:m="http://schemas.openxmlformats.org/officeDocument/2006/math">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𝑓</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𝑔</m:t>
                        </m:r>
                        <m:r>
                          <a:rPr lang="fr-CH" i="1">
                            <a:solidFill>
                              <a:srgbClr val="0070C0"/>
                            </a:solidFill>
                            <a:latin typeface="Cambria Math" panose="02040503050406030204" pitchFamily="18" charset="0"/>
                            <a:ea typeface="Cambria Math" panose="02040503050406030204" pitchFamily="18" charset="0"/>
                          </a:rPr>
                          <m:t>,</m:t>
                        </m:r>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e>
                    </m:d>
                    <m:r>
                      <a:rPr lang="fr-CH" b="1" i="1" smtClean="0">
                        <a:solidFill>
                          <a:srgbClr val="0070C0"/>
                        </a:solidFill>
                        <a:latin typeface="Cambria Math" panose="02040503050406030204" pitchFamily="18" charset="0"/>
                        <a:ea typeface="Cambria Math" panose="02040503050406030204" pitchFamily="18" charset="0"/>
                      </a:rPr>
                      <m:t>=</m:t>
                    </m:r>
                    <m:nary>
                      <m:naryPr>
                        <m:chr m:val="∑"/>
                        <m:supHide m:val="on"/>
                        <m:ctrlPr>
                          <a:rPr lang="fr-CH" b="1" i="1" smtClean="0">
                            <a:solidFill>
                              <a:srgbClr val="0070C0"/>
                            </a:solidFill>
                            <a:latin typeface="Cambria Math" panose="02040503050406030204" pitchFamily="18" charset="0"/>
                            <a:ea typeface="Cambria Math" panose="02040503050406030204" pitchFamily="18" charset="0"/>
                          </a:rPr>
                        </m:ctrlPr>
                      </m:naryPr>
                      <m:sub>
                        <m:r>
                          <m:rPr>
                            <m:brk m:alnAt="7"/>
                          </m:rPr>
                          <a:rPr lang="fr-CH" b="1" i="1" smtClean="0">
                            <a:solidFill>
                              <a:srgbClr val="0070C0"/>
                            </a:solidFill>
                            <a:latin typeface="Cambria Math" panose="02040503050406030204" pitchFamily="18" charset="0"/>
                            <a:ea typeface="Cambria Math" panose="02040503050406030204" pitchFamily="18" charset="0"/>
                          </a:rPr>
                          <m:t>𝒛</m:t>
                        </m:r>
                        <m:r>
                          <a:rPr lang="fr-CH" b="1" i="1" smtClean="0">
                            <a:solidFill>
                              <a:srgbClr val="0070C0"/>
                            </a:solidFill>
                            <a:latin typeface="Cambria Math" panose="02040503050406030204" pitchFamily="18" charset="0"/>
                            <a:ea typeface="Cambria Math" panose="02040503050406030204" pitchFamily="18" charset="0"/>
                          </a:rPr>
                          <m:t>,</m:t>
                        </m:r>
                        <m:sSup>
                          <m:sSupPr>
                            <m:ctrlPr>
                              <a:rPr lang="fr-CH" b="1" i="1" smtClean="0">
                                <a:solidFill>
                                  <a:srgbClr val="0070C0"/>
                                </a:solidFill>
                                <a:latin typeface="Cambria Math" panose="02040503050406030204" pitchFamily="18" charset="0"/>
                                <a:ea typeface="Cambria Math" panose="02040503050406030204" pitchFamily="18" charset="0"/>
                              </a:rPr>
                            </m:ctrlPr>
                          </m:sSupPr>
                          <m:e>
                            <m:r>
                              <a:rPr lang="fr-CH" b="1" i="1" smtClean="0">
                                <a:solidFill>
                                  <a:srgbClr val="0070C0"/>
                                </a:solidFill>
                                <a:latin typeface="Cambria Math" panose="02040503050406030204" pitchFamily="18" charset="0"/>
                                <a:ea typeface="Cambria Math" panose="02040503050406030204" pitchFamily="18" charset="0"/>
                              </a:rPr>
                              <m:t>𝒛</m:t>
                            </m:r>
                          </m:e>
                          <m:sup>
                            <m:r>
                              <a:rPr lang="fr-CH" b="1" i="1" smtClean="0">
                                <a:solidFill>
                                  <a:srgbClr val="0070C0"/>
                                </a:solidFill>
                                <a:latin typeface="Cambria Math" panose="02040503050406030204" pitchFamily="18" charset="0"/>
                                <a:ea typeface="Cambria Math" panose="02040503050406030204" pitchFamily="18" charset="0"/>
                              </a:rPr>
                              <m:t>′</m:t>
                            </m:r>
                          </m:sup>
                        </m:sSup>
                        <m:r>
                          <m:rPr>
                            <m:brk m:alnAt="7"/>
                          </m:rPr>
                          <a:rPr lang="fr-CH" b="1"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𝓩</m:t>
                        </m:r>
                      </m:sub>
                      <m:sup/>
                      <m:e>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d>
                          <m:dPr>
                            <m:ctrlPr>
                              <a:rPr lang="fr-CH" b="1"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𝒛</m:t>
                            </m:r>
                          </m:e>
                        </m:d>
                      </m:e>
                    </m:nary>
                    <m:sSup>
                      <m:sSupPr>
                        <m:ctrlPr>
                          <a:rPr lang="fr-CH" b="1" i="1" smtClean="0">
                            <a:solidFill>
                              <a:srgbClr val="0070C0"/>
                            </a:solidFill>
                            <a:latin typeface="Cambria Math" panose="02040503050406030204" pitchFamily="18" charset="0"/>
                            <a:ea typeface="Cambria Math" panose="02040503050406030204" pitchFamily="18" charset="0"/>
                          </a:rPr>
                        </m:ctrlPr>
                      </m:sSupPr>
                      <m:e>
                        <m:d>
                          <m:dPr>
                            <m:ctrlPr>
                              <a:rPr lang="fr-CH" b="1" i="1" smtClean="0">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𝑓</m:t>
                            </m:r>
                            <m:d>
                              <m:dPr>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𝒛</m:t>
                                </m:r>
                              </m:e>
                            </m:d>
                            <m:r>
                              <a:rPr lang="fr-CH" b="1"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𝒈</m:t>
                            </m:r>
                            <m:d>
                              <m:dPr>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𝒛</m:t>
                                </m:r>
                                <m:r>
                                  <a:rPr lang="fr-CH" b="1" i="1" smtClean="0">
                                    <a:solidFill>
                                      <a:srgbClr val="0070C0"/>
                                    </a:solidFill>
                                    <a:latin typeface="Cambria Math" panose="02040503050406030204" pitchFamily="18" charset="0"/>
                                    <a:ea typeface="Cambria Math" panose="02040503050406030204" pitchFamily="18" charset="0"/>
                                  </a:rPr>
                                  <m:t>′</m:t>
                                </m:r>
                              </m:e>
                            </m:d>
                          </m:e>
                        </m:d>
                      </m:e>
                      <m:sup>
                        <m:r>
                          <a:rPr lang="fr-CH" b="1" i="1" smtClean="0">
                            <a:solidFill>
                              <a:srgbClr val="0070C0"/>
                            </a:solidFill>
                            <a:latin typeface="Cambria Math" panose="02040503050406030204" pitchFamily="18" charset="0"/>
                            <a:ea typeface="Cambria Math" panose="02040503050406030204" pitchFamily="18" charset="0"/>
                          </a:rPr>
                          <m:t>𝟐</m:t>
                        </m:r>
                      </m:sup>
                    </m:sSup>
                  </m:oMath>
                </a14:m>
                <a:endParaRPr lang="en-CH" dirty="0">
                  <a:solidFill>
                    <a:srgbClr val="0070C0"/>
                  </a:solidFill>
                </a:endParaRPr>
              </a:p>
            </p:txBody>
          </p:sp>
        </mc:Choice>
        <mc:Fallback>
          <p:sp>
            <p:nvSpPr>
              <p:cNvPr id="3" name="Content Placeholder 2">
                <a:extLst>
                  <a:ext uri="{FF2B5EF4-FFF2-40B4-BE49-F238E27FC236}">
                    <a16:creationId xmlns:a16="http://schemas.microsoft.com/office/drawing/2014/main" id="{4BFB46AF-4B8A-30B6-ADFC-E0F28404BA4C}"/>
                  </a:ext>
                </a:extLst>
              </p:cNvPr>
              <p:cNvSpPr>
                <a:spLocks noGrp="1" noRot="1" noChangeAspect="1" noMove="1" noResize="1" noEditPoints="1" noAdjustHandles="1" noChangeArrowheads="1" noChangeShapeType="1" noTextEdit="1"/>
              </p:cNvSpPr>
              <p:nvPr>
                <p:ph idx="1"/>
              </p:nvPr>
            </p:nvSpPr>
            <p:spPr>
              <a:blipFill>
                <a:blip r:embed="rId2"/>
                <a:stretch>
                  <a:fillRect l="-844" t="-3198" b="-38953"/>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CC9DC692-C110-DF2E-8C6E-3749A54F21A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9F8A88F6-BF9E-0C17-3E35-D661D4F1721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4197774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5A776-16BB-782C-94B6-58131BCC63E8}"/>
              </a:ext>
            </a:extLst>
          </p:cNvPr>
          <p:cNvSpPr>
            <a:spLocks noGrp="1"/>
          </p:cNvSpPr>
          <p:nvPr>
            <p:ph type="title"/>
          </p:nvPr>
        </p:nvSpPr>
        <p:spPr>
          <a:xfrm>
            <a:off x="1071088" y="0"/>
            <a:ext cx="10515600" cy="1325563"/>
          </a:xfrm>
        </p:spPr>
        <p:txBody>
          <a:bodyPr/>
          <a:lstStyle/>
          <a:p>
            <a:r>
              <a:rPr lang="en-CH" dirty="0"/>
              <a:t>LIME: local interpretation</a:t>
            </a:r>
          </a:p>
        </p:txBody>
      </p:sp>
      <p:pic>
        <p:nvPicPr>
          <p:cNvPr id="5" name="Picture 4">
            <a:extLst>
              <a:ext uri="{FF2B5EF4-FFF2-40B4-BE49-F238E27FC236}">
                <a16:creationId xmlns:a16="http://schemas.microsoft.com/office/drawing/2014/main" id="{68312253-9316-7C6B-89D0-9F3CAEF24073}"/>
              </a:ext>
            </a:extLst>
          </p:cNvPr>
          <p:cNvPicPr>
            <a:picLocks noChangeAspect="1"/>
          </p:cNvPicPr>
          <p:nvPr/>
        </p:nvPicPr>
        <p:blipFill>
          <a:blip r:embed="rId2"/>
          <a:stretch>
            <a:fillRect/>
          </a:stretch>
        </p:blipFill>
        <p:spPr>
          <a:xfrm>
            <a:off x="797956" y="1204785"/>
            <a:ext cx="5540830" cy="528809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C800D9-2D05-B996-4E07-1C8A77593793}"/>
                  </a:ext>
                </a:extLst>
              </p:cNvPr>
              <p:cNvSpPr txBox="1"/>
              <p:nvPr/>
            </p:nvSpPr>
            <p:spPr>
              <a:xfrm>
                <a:off x="6796644" y="2876628"/>
                <a:ext cx="5184304" cy="6883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sz="2800" i="1" smtClean="0">
                          <a:solidFill>
                            <a:srgbClr val="0070C0"/>
                          </a:solidFill>
                          <a:latin typeface="Cambria Math" panose="02040503050406030204" pitchFamily="18" charset="0"/>
                          <a:ea typeface="Cambria Math" panose="02040503050406030204" pitchFamily="18" charset="0"/>
                        </a:rPr>
                        <m:t>𝜉</m:t>
                      </m:r>
                      <m:d>
                        <m:dPr>
                          <m:ctrlPr>
                            <a:rPr lang="en-CH" sz="2800" i="1" smtClean="0">
                              <a:solidFill>
                                <a:srgbClr val="0070C0"/>
                              </a:solidFill>
                              <a:latin typeface="Cambria Math" panose="02040503050406030204" pitchFamily="18" charset="0"/>
                              <a:ea typeface="Cambria Math" panose="02040503050406030204" pitchFamily="18" charset="0"/>
                            </a:rPr>
                          </m:ctrlPr>
                        </m:dPr>
                        <m:e>
                          <m:r>
                            <a:rPr lang="fr-CH" sz="2800" b="1" i="1" smtClean="0">
                              <a:solidFill>
                                <a:srgbClr val="0070C0"/>
                              </a:solidFill>
                              <a:latin typeface="Cambria Math" panose="02040503050406030204" pitchFamily="18" charset="0"/>
                              <a:ea typeface="Cambria Math" panose="02040503050406030204" pitchFamily="18" charset="0"/>
                            </a:rPr>
                            <m:t>𝒙</m:t>
                          </m:r>
                        </m:e>
                      </m:d>
                      <m:r>
                        <a:rPr lang="fr-CH" sz="2800" b="0" i="1" smtClean="0">
                          <a:solidFill>
                            <a:srgbClr val="0070C0"/>
                          </a:solidFill>
                          <a:latin typeface="Cambria Math" panose="02040503050406030204" pitchFamily="18" charset="0"/>
                          <a:ea typeface="Cambria Math" panose="02040503050406030204" pitchFamily="18" charset="0"/>
                        </a:rPr>
                        <m:t>=</m:t>
                      </m:r>
                      <m:func>
                        <m:funcPr>
                          <m:ctrlPr>
                            <a:rPr lang="fr-CH" sz="2800" b="0" i="1" smtClean="0">
                              <a:solidFill>
                                <a:srgbClr val="0070C0"/>
                              </a:solidFill>
                              <a:latin typeface="Cambria Math" panose="02040503050406030204" pitchFamily="18" charset="0"/>
                              <a:ea typeface="Cambria Math" panose="02040503050406030204" pitchFamily="18" charset="0"/>
                            </a:rPr>
                          </m:ctrlPr>
                        </m:funcPr>
                        <m:fName>
                          <m:limLow>
                            <m:limLowPr>
                              <m:ctrlPr>
                                <a:rPr lang="fr-CH" sz="2800" b="0" i="1" smtClean="0">
                                  <a:solidFill>
                                    <a:srgbClr val="0070C0"/>
                                  </a:solidFill>
                                  <a:latin typeface="Cambria Math" panose="02040503050406030204" pitchFamily="18" charset="0"/>
                                  <a:ea typeface="Cambria Math" panose="02040503050406030204" pitchFamily="18" charset="0"/>
                                </a:rPr>
                              </m:ctrlPr>
                            </m:limLowPr>
                            <m:e>
                              <m:r>
                                <m:rPr>
                                  <m:sty m:val="p"/>
                                </m:rPr>
                                <a:rPr lang="fr-CH" sz="2800" b="0" i="0" smtClean="0">
                                  <a:solidFill>
                                    <a:srgbClr val="0070C0"/>
                                  </a:solidFill>
                                  <a:latin typeface="Cambria Math" panose="02040503050406030204" pitchFamily="18" charset="0"/>
                                  <a:ea typeface="Cambria Math" panose="02040503050406030204" pitchFamily="18" charset="0"/>
                                </a:rPr>
                                <m:t>argmin</m:t>
                              </m:r>
                            </m:e>
                            <m:lim>
                              <m:r>
                                <a:rPr lang="fr-CH" sz="2800" b="0" i="1" smtClean="0">
                                  <a:solidFill>
                                    <a:srgbClr val="0070C0"/>
                                  </a:solidFill>
                                  <a:latin typeface="Cambria Math" panose="02040503050406030204" pitchFamily="18" charset="0"/>
                                  <a:ea typeface="Cambria Math" panose="02040503050406030204" pitchFamily="18" charset="0"/>
                                </a:rPr>
                                <m:t>𝑔</m:t>
                              </m:r>
                              <m:r>
                                <a:rPr lang="fr-CH" sz="2800" b="0" i="1" smtClean="0">
                                  <a:solidFill>
                                    <a:srgbClr val="0070C0"/>
                                  </a:solidFill>
                                  <a:latin typeface="Cambria Math" panose="02040503050406030204" pitchFamily="18" charset="0"/>
                                  <a:ea typeface="Cambria Math" panose="02040503050406030204" pitchFamily="18" charset="0"/>
                                </a:rPr>
                                <m:t>∈</m:t>
                              </m:r>
                              <m:r>
                                <a:rPr lang="fr-CH" sz="2800" b="0" i="1" smtClean="0">
                                  <a:solidFill>
                                    <a:srgbClr val="0070C0"/>
                                  </a:solidFill>
                                  <a:latin typeface="Cambria Math" panose="02040503050406030204" pitchFamily="18" charset="0"/>
                                  <a:ea typeface="Cambria Math" panose="02040503050406030204" pitchFamily="18" charset="0"/>
                                </a:rPr>
                                <m:t>𝐺</m:t>
                              </m:r>
                            </m:lim>
                          </m:limLow>
                        </m:fName>
                        <m:e>
                          <m:r>
                            <a:rPr lang="en-CH" sz="2800" i="1">
                              <a:solidFill>
                                <a:srgbClr val="0070C0"/>
                              </a:solidFill>
                              <a:latin typeface="Cambria Math" panose="02040503050406030204" pitchFamily="18" charset="0"/>
                              <a:ea typeface="Cambria Math" panose="02040503050406030204" pitchFamily="18" charset="0"/>
                            </a:rPr>
                            <m:t>ℒ</m:t>
                          </m:r>
                          <m:d>
                            <m:dPr>
                              <m:ctrlPr>
                                <a:rPr lang="en-CH"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𝑓</m:t>
                              </m:r>
                              <m:r>
                                <a:rPr lang="fr-CH" sz="2800" i="1">
                                  <a:solidFill>
                                    <a:srgbClr val="0070C0"/>
                                  </a:solidFill>
                                  <a:latin typeface="Cambria Math" panose="02040503050406030204" pitchFamily="18" charset="0"/>
                                  <a:ea typeface="Cambria Math" panose="02040503050406030204" pitchFamily="18" charset="0"/>
                                </a:rPr>
                                <m:t>,</m:t>
                              </m:r>
                              <m:r>
                                <a:rPr lang="fr-CH" sz="2800" i="1">
                                  <a:solidFill>
                                    <a:srgbClr val="0070C0"/>
                                  </a:solidFill>
                                  <a:latin typeface="Cambria Math" panose="02040503050406030204" pitchFamily="18" charset="0"/>
                                  <a:ea typeface="Cambria Math" panose="02040503050406030204" pitchFamily="18" charset="0"/>
                                </a:rPr>
                                <m:t>𝑔</m:t>
                              </m:r>
                              <m:r>
                                <a:rPr lang="fr-CH" sz="2800" i="1">
                                  <a:solidFill>
                                    <a:srgbClr val="0070C0"/>
                                  </a:solidFill>
                                  <a:latin typeface="Cambria Math" panose="02040503050406030204" pitchFamily="18" charset="0"/>
                                  <a:ea typeface="Cambria Math" panose="02040503050406030204" pitchFamily="18" charset="0"/>
                                </a:rPr>
                                <m:t>,</m:t>
                              </m:r>
                              <m:sSub>
                                <m:sSubPr>
                                  <m:ctrlPr>
                                    <a:rPr lang="el-GR" sz="2800" i="1">
                                      <a:solidFill>
                                        <a:srgbClr val="0070C0"/>
                                      </a:solidFill>
                                      <a:latin typeface="Cambria Math" panose="02040503050406030204" pitchFamily="18" charset="0"/>
                                      <a:ea typeface="Cambria Math" panose="02040503050406030204" pitchFamily="18" charset="0"/>
                                    </a:rPr>
                                  </m:ctrlPr>
                                </m:sSubPr>
                                <m:e>
                                  <m:r>
                                    <a:rPr lang="el-GR" sz="2800" i="1">
                                      <a:solidFill>
                                        <a:srgbClr val="0070C0"/>
                                      </a:solidFill>
                                      <a:latin typeface="Cambria Math" panose="02040503050406030204" pitchFamily="18" charset="0"/>
                                      <a:ea typeface="Cambria Math" panose="02040503050406030204" pitchFamily="18" charset="0"/>
                                    </a:rPr>
                                    <m:t>𝜋</m:t>
                                  </m:r>
                                </m:e>
                                <m:sub>
                                  <m:r>
                                    <a:rPr lang="fr-CH" sz="2800" b="1" i="1">
                                      <a:solidFill>
                                        <a:srgbClr val="0070C0"/>
                                      </a:solidFill>
                                      <a:latin typeface="Cambria Math" panose="02040503050406030204" pitchFamily="18" charset="0"/>
                                      <a:ea typeface="Cambria Math" panose="02040503050406030204" pitchFamily="18" charset="0"/>
                                    </a:rPr>
                                    <m:t>𝒙</m:t>
                                  </m:r>
                                </m:sub>
                              </m:sSub>
                            </m:e>
                          </m:d>
                          <m:r>
                            <a:rPr lang="fr-CH" sz="2800" b="0" i="1" smtClean="0">
                              <a:solidFill>
                                <a:srgbClr val="0070C0"/>
                              </a:solidFill>
                              <a:latin typeface="Cambria Math" panose="02040503050406030204" pitchFamily="18" charset="0"/>
                              <a:ea typeface="Cambria Math" panose="02040503050406030204" pitchFamily="18" charset="0"/>
                            </a:rPr>
                            <m:t>+</m:t>
                          </m:r>
                          <m:r>
                            <m:rPr>
                              <m:sty m:val="p"/>
                            </m:rPr>
                            <a:rPr lang="el-GR" sz="2800" i="1">
                              <a:solidFill>
                                <a:srgbClr val="0070C0"/>
                              </a:solidFill>
                              <a:latin typeface="Cambria Math" panose="02040503050406030204" pitchFamily="18" charset="0"/>
                              <a:ea typeface="Cambria Math" panose="02040503050406030204" pitchFamily="18" charset="0"/>
                            </a:rPr>
                            <m:t>Ω</m:t>
                          </m:r>
                          <m:d>
                            <m:dPr>
                              <m:ctrlPr>
                                <a:rPr lang="el-GR"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𝑔</m:t>
                              </m:r>
                            </m:e>
                          </m:d>
                        </m:e>
                      </m:func>
                    </m:oMath>
                  </m:oMathPara>
                </a14:m>
                <a:endParaRPr lang="en-CH" sz="2800" dirty="0"/>
              </a:p>
            </p:txBody>
          </p:sp>
        </mc:Choice>
        <mc:Fallback xmlns="">
          <p:sp>
            <p:nvSpPr>
              <p:cNvPr id="7" name="TextBox 6">
                <a:extLst>
                  <a:ext uri="{FF2B5EF4-FFF2-40B4-BE49-F238E27FC236}">
                    <a16:creationId xmlns:a16="http://schemas.microsoft.com/office/drawing/2014/main" id="{81C800D9-2D05-B996-4E07-1C8A77593793}"/>
                  </a:ext>
                </a:extLst>
              </p:cNvPr>
              <p:cNvSpPr txBox="1">
                <a:spLocks noRot="1" noChangeAspect="1" noMove="1" noResize="1" noEditPoints="1" noAdjustHandles="1" noChangeArrowheads="1" noChangeShapeType="1" noTextEdit="1"/>
              </p:cNvSpPr>
              <p:nvPr/>
            </p:nvSpPr>
            <p:spPr>
              <a:xfrm>
                <a:off x="6796644" y="2876628"/>
                <a:ext cx="5184304" cy="688394"/>
              </a:xfrm>
              <a:prstGeom prst="rect">
                <a:avLst/>
              </a:prstGeom>
              <a:blipFill>
                <a:blip r:embed="rId3"/>
                <a:stretch>
                  <a:fillRect l="-2200" b="-12727"/>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AE1ED6E9-2B26-CFE2-4385-1E1DE1AA3B13}"/>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674CB63C-AE45-A9D1-6D3B-172BA213E9F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2261680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3A71-3264-FE90-2B44-E90D5E0EFFF7}"/>
              </a:ext>
            </a:extLst>
          </p:cNvPr>
          <p:cNvSpPr>
            <a:spLocks noGrp="1"/>
          </p:cNvSpPr>
          <p:nvPr>
            <p:ph type="title"/>
          </p:nvPr>
        </p:nvSpPr>
        <p:spPr/>
        <p:txBody>
          <a:bodyPr/>
          <a:lstStyle/>
          <a:p>
            <a:r>
              <a:rPr lang="en-CH" dirty="0"/>
              <a:t>LIME : local interpretation</a:t>
            </a:r>
          </a:p>
        </p:txBody>
      </p:sp>
      <p:pic>
        <p:nvPicPr>
          <p:cNvPr id="3" name="Picture 2">
            <a:extLst>
              <a:ext uri="{FF2B5EF4-FFF2-40B4-BE49-F238E27FC236}">
                <a16:creationId xmlns:a16="http://schemas.microsoft.com/office/drawing/2014/main" id="{A9266EE9-75D2-8E62-1DF1-ACC454622B74}"/>
              </a:ext>
            </a:extLst>
          </p:cNvPr>
          <p:cNvPicPr>
            <a:picLocks noChangeAspect="1"/>
          </p:cNvPicPr>
          <p:nvPr/>
        </p:nvPicPr>
        <p:blipFill>
          <a:blip r:embed="rId2"/>
          <a:stretch>
            <a:fillRect/>
          </a:stretch>
        </p:blipFill>
        <p:spPr>
          <a:xfrm>
            <a:off x="3194463" y="1925534"/>
            <a:ext cx="6338207" cy="3269180"/>
          </a:xfrm>
          <a:prstGeom prst="rect">
            <a:avLst/>
          </a:prstGeom>
        </p:spPr>
      </p:pic>
      <p:pic>
        <p:nvPicPr>
          <p:cNvPr id="4" name="Picture 3">
            <a:extLst>
              <a:ext uri="{FF2B5EF4-FFF2-40B4-BE49-F238E27FC236}">
                <a16:creationId xmlns:a16="http://schemas.microsoft.com/office/drawing/2014/main" id="{93FDED52-5873-62CA-E48C-BC81A5D5C7FF}"/>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52BEA316-5AFE-4210-FBBB-3743D841DF2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525262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3A71-3264-FE90-2B44-E90D5E0EFFF7}"/>
              </a:ext>
            </a:extLst>
          </p:cNvPr>
          <p:cNvSpPr>
            <a:spLocks noGrp="1"/>
          </p:cNvSpPr>
          <p:nvPr>
            <p:ph type="title"/>
          </p:nvPr>
        </p:nvSpPr>
        <p:spPr/>
        <p:txBody>
          <a:bodyPr/>
          <a:lstStyle/>
          <a:p>
            <a:r>
              <a:rPr lang="en-CH" dirty="0"/>
              <a:t>LIME : global interpretation</a:t>
            </a:r>
          </a:p>
        </p:txBody>
      </p:sp>
      <p:pic>
        <p:nvPicPr>
          <p:cNvPr id="4" name="Picture 3">
            <a:extLst>
              <a:ext uri="{FF2B5EF4-FFF2-40B4-BE49-F238E27FC236}">
                <a16:creationId xmlns:a16="http://schemas.microsoft.com/office/drawing/2014/main" id="{857970BD-5DB4-918D-92AE-551B3E699CD2}"/>
              </a:ext>
            </a:extLst>
          </p:cNvPr>
          <p:cNvPicPr>
            <a:picLocks noChangeAspect="1"/>
          </p:cNvPicPr>
          <p:nvPr/>
        </p:nvPicPr>
        <p:blipFill>
          <a:blip r:embed="rId2"/>
          <a:stretch>
            <a:fillRect/>
          </a:stretch>
        </p:blipFill>
        <p:spPr>
          <a:xfrm>
            <a:off x="838199" y="2434442"/>
            <a:ext cx="5267459" cy="3178958"/>
          </a:xfrm>
          <a:prstGeom prst="rect">
            <a:avLst/>
          </a:prstGeom>
        </p:spPr>
      </p:pic>
      <p:pic>
        <p:nvPicPr>
          <p:cNvPr id="5" name="Picture 4">
            <a:extLst>
              <a:ext uri="{FF2B5EF4-FFF2-40B4-BE49-F238E27FC236}">
                <a16:creationId xmlns:a16="http://schemas.microsoft.com/office/drawing/2014/main" id="{2F451208-E4EE-7EF3-DB9E-31BD82FAACDA}"/>
              </a:ext>
            </a:extLst>
          </p:cNvPr>
          <p:cNvPicPr>
            <a:picLocks noChangeAspect="1"/>
          </p:cNvPicPr>
          <p:nvPr/>
        </p:nvPicPr>
        <p:blipFill>
          <a:blip r:embed="rId3"/>
          <a:stretch>
            <a:fillRect/>
          </a:stretch>
        </p:blipFill>
        <p:spPr>
          <a:xfrm>
            <a:off x="6625688" y="2339439"/>
            <a:ext cx="5267459" cy="3178958"/>
          </a:xfrm>
          <a:prstGeom prst="rect">
            <a:avLst/>
          </a:prstGeom>
        </p:spPr>
      </p:pic>
      <p:pic>
        <p:nvPicPr>
          <p:cNvPr id="3" name="Picture 2">
            <a:extLst>
              <a:ext uri="{FF2B5EF4-FFF2-40B4-BE49-F238E27FC236}">
                <a16:creationId xmlns:a16="http://schemas.microsoft.com/office/drawing/2014/main" id="{60D12F53-F42B-65D8-6DEC-7D6AF20AFCC5}"/>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570F139A-D934-92E8-43AC-470CDFF644E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726440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fontScale="92500"/>
              </a:bodyPr>
              <a:lstStyle/>
              <a:p>
                <a:r>
                  <a:rPr lang="en-CH" dirty="0">
                    <a:solidFill>
                      <a:srgbClr val="0070C0"/>
                    </a:solidFill>
                  </a:rPr>
                  <a:t>Developed by economics Noble pr</a:t>
                </a:r>
                <a:r>
                  <a:rPr lang="en-GB" dirty="0" err="1">
                    <a:solidFill>
                      <a:srgbClr val="0070C0"/>
                    </a:solidFill>
                  </a:rPr>
                  <a:t>i</a:t>
                </a:r>
                <a:r>
                  <a:rPr lang="en-CH" dirty="0">
                    <a:solidFill>
                      <a:srgbClr val="0070C0"/>
                    </a:solidFill>
                  </a:rPr>
                  <a:t>ze winner Loyd Shapley in 1951</a:t>
                </a:r>
                <a:br>
                  <a:rPr lang="en-CH" dirty="0">
                    <a:solidFill>
                      <a:srgbClr val="0070C0"/>
                    </a:solidFill>
                  </a:rPr>
                </a:br>
                <a:r>
                  <a:rPr lang="en-CH" dirty="0">
                    <a:solidFill>
                      <a:srgbClr val="0070C0"/>
                    </a:solidFill>
                  </a:rPr>
                  <a:t>(Shapley )</a:t>
                </a:r>
              </a:p>
              <a:p>
                <a:r>
                  <a:rPr lang="en-CH" dirty="0">
                    <a:solidFill>
                      <a:srgbClr val="0070C0"/>
                    </a:solidFill>
                  </a:rPr>
                  <a:t>How do you evaluate the importance of a single player in a team of </a:t>
                </a:r>
                <a14:m>
                  <m:oMath xmlns:m="http://schemas.openxmlformats.org/officeDocument/2006/math">
                    <m:r>
                      <a:rPr lang="fr-CH" b="0" i="1" smtClean="0">
                        <a:solidFill>
                          <a:srgbClr val="0070C0"/>
                        </a:solidFill>
                        <a:latin typeface="Cambria Math" panose="02040503050406030204" pitchFamily="18" charset="0"/>
                      </a:rPr>
                      <m:t>𝑛</m:t>
                    </m:r>
                  </m:oMath>
                </a14:m>
                <a:r>
                  <a:rPr lang="en-CH" dirty="0">
                    <a:solidFill>
                      <a:srgbClr val="0070C0"/>
                    </a:solidFill>
                  </a:rPr>
                  <a:t>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a:t>
                </a:r>
              </a:p>
              <a:p>
                <a:r>
                  <a:rPr lang="en-CH" dirty="0">
                    <a:solidFill>
                      <a:srgbClr val="0070C0"/>
                    </a:solidFill>
                  </a:rPr>
                  <a:t>Let’s assume the outcome of the game is measured by a score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E.g.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might be the percentage of games won, or the probability of a classifier.</a:t>
                </a:r>
              </a:p>
              <a:p>
                <a:r>
                  <a:rPr lang="en-CH" dirty="0">
                    <a:solidFill>
                      <a:srgbClr val="0070C0"/>
                    </a:solidFill>
                  </a:rPr>
                  <a:t>If only a subset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of all players takes part in the game, the score is </a:t>
                </a:r>
                <a14:m>
                  <m:oMath xmlns:m="http://schemas.openxmlformats.org/officeDocument/2006/math">
                    <m:r>
                      <a:rPr lang="fr-CH" b="0" i="1" smtClean="0">
                        <a:solidFill>
                          <a:srgbClr val="0070C0"/>
                        </a:solidFill>
                        <a:latin typeface="Cambria Math" panose="02040503050406030204" pitchFamily="18" charset="0"/>
                      </a:rPr>
                      <m:t>𝑓</m:t>
                    </m:r>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𝑆</m:t>
                        </m:r>
                      </m:e>
                    </m:d>
                  </m:oMath>
                </a14:m>
                <a:endParaRPr lang="en-CH" dirty="0">
                  <a:solidFill>
                    <a:srgbClr val="0070C0"/>
                  </a:solidFill>
                </a:endParaRPr>
              </a:p>
              <a:p>
                <a:r>
                  <a:rPr lang="en-CH" dirty="0">
                    <a:solidFill>
                      <a:srgbClr val="0070C0"/>
                    </a:solidFill>
                  </a:rPr>
                  <a:t>Idea: the importance of a player is evaluated relative to all subsets of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965" t="-2035" r="-724"/>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51D3329-AB7F-0BCB-8315-EFA6CD542F3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60BEAE2-38A8-89C7-49C7-1A2715CBEF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937407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lstStyle/>
              <a:p>
                <a:r>
                  <a:rPr lang="en-CH" dirty="0">
                    <a:solidFill>
                      <a:srgbClr val="0070C0"/>
                    </a:solidFill>
                  </a:rPr>
                  <a:t>The Shapley value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rPr>
                          <m:t>𝑖</m:t>
                        </m:r>
                      </m:sub>
                    </m:sSub>
                  </m:oMath>
                </a14:m>
                <a:r>
                  <a:rPr lang="en-CH" dirty="0">
                    <a:solidFill>
                      <a:srgbClr val="0070C0"/>
                    </a:solidFill>
                  </a:rPr>
                  <a:t> of 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solidFill>
                      <a:srgbClr val="0070C0"/>
                    </a:solidFill>
                  </a:rPr>
                  <a:t> is defined by:</a:t>
                </a:r>
                <a:br>
                  <a:rPr lang="en-CH" dirty="0">
                    <a:solidFill>
                      <a:srgbClr val="0070C0"/>
                    </a:solidFill>
                  </a:rPr>
                </a:br>
                <a:br>
                  <a:rPr lang="en-CH" dirty="0">
                    <a:solidFill>
                      <a:srgbClr val="0070C0"/>
                    </a:solidFill>
                  </a:rPr>
                </a:b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e>
                    </m:d>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1086" t="-18314"/>
                </a:stretch>
              </a:blipFill>
            </p:spPr>
            <p:txBody>
              <a:bodyPr/>
              <a:lstStyle/>
              <a:p>
                <a:r>
                  <a:rPr lang="en-CH">
                    <a:noFill/>
                  </a:rPr>
                  <a:t> </a:t>
                </a:r>
              </a:p>
            </p:txBody>
          </p:sp>
        </mc:Fallback>
      </mc:AlternateContent>
      <p:sp>
        <p:nvSpPr>
          <p:cNvPr id="7" name="Left Brace 6">
            <a:extLst>
              <a:ext uri="{FF2B5EF4-FFF2-40B4-BE49-F238E27FC236}">
                <a16:creationId xmlns:a16="http://schemas.microsoft.com/office/drawing/2014/main" id="{2A828524-1237-EB20-29F6-B48BD63E0B62}"/>
              </a:ext>
            </a:extLst>
          </p:cNvPr>
          <p:cNvSpPr/>
          <p:nvPr/>
        </p:nvSpPr>
        <p:spPr>
          <a:xfrm rot="16200000">
            <a:off x="5530017" y="2778411"/>
            <a:ext cx="254356" cy="268539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8" name="Left Brace 7">
            <a:extLst>
              <a:ext uri="{FF2B5EF4-FFF2-40B4-BE49-F238E27FC236}">
                <a16:creationId xmlns:a16="http://schemas.microsoft.com/office/drawing/2014/main" id="{1512D923-43AE-A6D5-0696-A0D98D613EC3}"/>
              </a:ext>
            </a:extLst>
          </p:cNvPr>
          <p:cNvSpPr/>
          <p:nvPr/>
        </p:nvSpPr>
        <p:spPr>
          <a:xfrm rot="16200000">
            <a:off x="8539656" y="2648606"/>
            <a:ext cx="246995" cy="29376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9" name="Left Brace 8">
            <a:extLst>
              <a:ext uri="{FF2B5EF4-FFF2-40B4-BE49-F238E27FC236}">
                <a16:creationId xmlns:a16="http://schemas.microsoft.com/office/drawing/2014/main" id="{E80B2F53-25D6-466A-480A-73A6AA7C7480}"/>
              </a:ext>
            </a:extLst>
          </p:cNvPr>
          <p:cNvSpPr/>
          <p:nvPr/>
        </p:nvSpPr>
        <p:spPr>
          <a:xfrm rot="16200000">
            <a:off x="3498112" y="3598993"/>
            <a:ext cx="258539" cy="104840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F352796-DC28-39C7-C5F2-509A72151604}"/>
                  </a:ext>
                </a:extLst>
              </p:cNvPr>
              <p:cNvSpPr txBox="1"/>
              <p:nvPr/>
            </p:nvSpPr>
            <p:spPr>
              <a:xfrm rot="17954769">
                <a:off x="1851361" y="5246087"/>
                <a:ext cx="2503634" cy="369332"/>
              </a:xfrm>
              <a:prstGeom prst="rect">
                <a:avLst/>
              </a:prstGeom>
              <a:noFill/>
            </p:spPr>
            <p:txBody>
              <a:bodyPr wrap="none" rtlCol="0">
                <a:spAutoFit/>
              </a:bodyPr>
              <a:lstStyle/>
              <a:p>
                <a:r>
                  <a:rPr lang="en-CH" dirty="0"/>
                  <a:t>Sum over all subsets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0" name="TextBox 9">
                <a:extLst>
                  <a:ext uri="{FF2B5EF4-FFF2-40B4-BE49-F238E27FC236}">
                    <a16:creationId xmlns:a16="http://schemas.microsoft.com/office/drawing/2014/main" id="{5F352796-DC28-39C7-C5F2-509A72151604}"/>
                  </a:ext>
                </a:extLst>
              </p:cNvPr>
              <p:cNvSpPr txBox="1">
                <a:spLocks noRot="1" noChangeAspect="1" noMove="1" noResize="1" noEditPoints="1" noAdjustHandles="1" noChangeArrowheads="1" noChangeShapeType="1" noTextEdit="1"/>
              </p:cNvSpPr>
              <p:nvPr/>
            </p:nvSpPr>
            <p:spPr>
              <a:xfrm rot="17954769">
                <a:off x="1851361" y="5246087"/>
                <a:ext cx="2503634" cy="369332"/>
              </a:xfrm>
              <a:prstGeom prst="rect">
                <a:avLst/>
              </a:prstGeom>
              <a:blipFill>
                <a:blip r:embed="rId3"/>
                <a:stretch>
                  <a:fillRect l="-3252" b="-37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5C80F3-0C29-C910-6B00-99CA11DF13F2}"/>
                  </a:ext>
                </a:extLst>
              </p:cNvPr>
              <p:cNvSpPr txBox="1"/>
              <p:nvPr/>
            </p:nvSpPr>
            <p:spPr>
              <a:xfrm rot="17954769">
                <a:off x="4079896" y="4808615"/>
                <a:ext cx="1449436" cy="369332"/>
              </a:xfrm>
              <a:prstGeom prst="rect">
                <a:avLst/>
              </a:prstGeom>
              <a:noFill/>
            </p:spPr>
            <p:txBody>
              <a:bodyPr wrap="none" rtlCol="0">
                <a:spAutoFit/>
              </a:bodyPr>
              <a:lstStyle/>
              <a:p>
                <a:r>
                  <a:rPr lang="fr-CH" dirty="0">
                    <a:solidFill>
                      <a:schemeClr val="tx1"/>
                    </a:solidFill>
                    <a:ea typeface="Cambria Math" panose="02040503050406030204" pitchFamily="18" charset="0"/>
                  </a:rPr>
                  <a:t>W</a:t>
                </a:r>
                <a14:m>
                  <m:oMath xmlns:m="http://schemas.openxmlformats.org/officeDocument/2006/math">
                    <m:r>
                      <m:rPr>
                        <m:sty m:val="p"/>
                      </m:rPr>
                      <a:rPr lang="fr-CH" b="0" i="0" smtClean="0">
                        <a:solidFill>
                          <a:schemeClr val="tx1"/>
                        </a:solidFill>
                        <a:latin typeface="Cambria Math" panose="02040503050406030204" pitchFamily="18" charset="0"/>
                        <a:ea typeface="Cambria Math" panose="02040503050406030204" pitchFamily="18" charset="0"/>
                      </a:rPr>
                      <m:t>eight</m:t>
                    </m:r>
                    <m:r>
                      <a:rPr lang="fr-CH" b="0" i="0" smtClean="0">
                        <a:solidFill>
                          <a:schemeClr val="tx1"/>
                        </a:solidFill>
                        <a:latin typeface="Cambria Math" panose="02040503050406030204" pitchFamily="18" charset="0"/>
                        <a:ea typeface="Cambria Math" panose="02040503050406030204" pitchFamily="18" charset="0"/>
                      </a:rPr>
                      <m:t> </m:t>
                    </m:r>
                    <m:r>
                      <m:rPr>
                        <m:sty m:val="p"/>
                      </m:rPr>
                      <a:rPr lang="fr-CH" b="0" i="0" smtClean="0">
                        <a:solidFill>
                          <a:schemeClr val="tx1"/>
                        </a:solidFill>
                        <a:latin typeface="Cambria Math" panose="02040503050406030204" pitchFamily="18" charset="0"/>
                        <a:ea typeface="Cambria Math" panose="02040503050406030204" pitchFamily="18" charset="0"/>
                      </a:rPr>
                      <m:t>of</m:t>
                    </m:r>
                    <m:r>
                      <a:rPr lang="fr-CH" b="0" i="0" smtClean="0">
                        <a:solidFill>
                          <a:schemeClr val="tx1"/>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1" name="TextBox 10">
                <a:extLst>
                  <a:ext uri="{FF2B5EF4-FFF2-40B4-BE49-F238E27FC236}">
                    <a16:creationId xmlns:a16="http://schemas.microsoft.com/office/drawing/2014/main" id="{375C80F3-0C29-C910-6B00-99CA11DF13F2}"/>
                  </a:ext>
                </a:extLst>
              </p:cNvPr>
              <p:cNvSpPr txBox="1">
                <a:spLocks noRot="1" noChangeAspect="1" noMove="1" noResize="1" noEditPoints="1" noAdjustHandles="1" noChangeArrowheads="1" noChangeShapeType="1" noTextEdit="1"/>
              </p:cNvSpPr>
              <p:nvPr/>
            </p:nvSpPr>
            <p:spPr>
              <a:xfrm rot="17954769">
                <a:off x="4079896" y="4808615"/>
                <a:ext cx="1449436" cy="369332"/>
              </a:xfrm>
              <a:prstGeom prst="rect">
                <a:avLst/>
              </a:prstGeom>
              <a:blipFill>
                <a:blip r:embed="rId4"/>
                <a:stretch>
                  <a:fillRect l="-3614" b="-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AA654F5-6C2D-DAFE-7ECE-5E2252CD6408}"/>
                  </a:ext>
                </a:extLst>
              </p:cNvPr>
              <p:cNvSpPr txBox="1"/>
              <p:nvPr/>
            </p:nvSpPr>
            <p:spPr>
              <a:xfrm rot="17954769">
                <a:off x="6989081" y="5107590"/>
                <a:ext cx="2297104" cy="646331"/>
              </a:xfrm>
              <a:prstGeom prst="rect">
                <a:avLst/>
              </a:prstGeom>
              <a:noFill/>
            </p:spPr>
            <p:txBody>
              <a:bodyPr wrap="none" rtlCol="0">
                <a:spAutoFit/>
              </a:bodyPr>
              <a:lstStyle/>
              <a:p>
                <a:pPr algn="ctr"/>
                <a:r>
                  <a:rPr lang="en-CH" dirty="0"/>
                  <a:t>Gain in </a:t>
                </a:r>
                <a14:m>
                  <m:oMath xmlns:m="http://schemas.openxmlformats.org/officeDocument/2006/math">
                    <m:r>
                      <a:rPr lang="fr-CH" i="1">
                        <a:solidFill>
                          <a:srgbClr val="0070C0"/>
                        </a:solidFill>
                        <a:latin typeface="Cambria Math" panose="02040503050406030204" pitchFamily="18" charset="0"/>
                      </a:rPr>
                      <m:t>𝑣</m:t>
                    </m:r>
                  </m:oMath>
                </a14:m>
                <a:r>
                  <a:rPr lang="en-CH" dirty="0"/>
                  <a:t> by including</a:t>
                </a:r>
                <a:br>
                  <a:rPr lang="en-CH" dirty="0"/>
                </a:br>
                <a:r>
                  <a:rPr lang="en-CH" dirty="0"/>
                  <a:t>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t> in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2" name="TextBox 11">
                <a:extLst>
                  <a:ext uri="{FF2B5EF4-FFF2-40B4-BE49-F238E27FC236}">
                    <a16:creationId xmlns:a16="http://schemas.microsoft.com/office/drawing/2014/main" id="{EAA654F5-6C2D-DAFE-7ECE-5E2252CD6408}"/>
                  </a:ext>
                </a:extLst>
              </p:cNvPr>
              <p:cNvSpPr txBox="1">
                <a:spLocks noRot="1" noChangeAspect="1" noMove="1" noResize="1" noEditPoints="1" noAdjustHandles="1" noChangeArrowheads="1" noChangeShapeType="1" noTextEdit="1"/>
              </p:cNvSpPr>
              <p:nvPr/>
            </p:nvSpPr>
            <p:spPr>
              <a:xfrm rot="17954769">
                <a:off x="6989081" y="5107590"/>
                <a:ext cx="2297104" cy="646331"/>
              </a:xfrm>
              <a:prstGeom prst="rect">
                <a:avLst/>
              </a:prstGeom>
              <a:blipFill>
                <a:blip r:embed="rId5"/>
                <a:stretch>
                  <a:fillRect l="-2239" t="-2174"/>
                </a:stretch>
              </a:blipFill>
            </p:spPr>
            <p:txBody>
              <a:bodyPr/>
              <a:lstStyle/>
              <a:p>
                <a:r>
                  <a:rPr lang="en-CH">
                    <a:noFill/>
                  </a:rPr>
                  <a:t> </a:t>
                </a:r>
              </a:p>
            </p:txBody>
          </p:sp>
        </mc:Fallback>
      </mc:AlternateContent>
      <p:pic>
        <p:nvPicPr>
          <p:cNvPr id="14" name="Picture 13">
            <a:extLst>
              <a:ext uri="{FF2B5EF4-FFF2-40B4-BE49-F238E27FC236}">
                <a16:creationId xmlns:a16="http://schemas.microsoft.com/office/drawing/2014/main" id="{A5C759D8-7AA4-C129-08C4-F6D6AA537EC6}"/>
              </a:ext>
            </a:extLst>
          </p:cNvPr>
          <p:cNvPicPr>
            <a:picLocks noChangeAspect="1"/>
          </p:cNvPicPr>
          <p:nvPr/>
        </p:nvPicPr>
        <p:blipFill>
          <a:blip r:embed="rId6"/>
          <a:stretch>
            <a:fillRect/>
          </a:stretch>
        </p:blipFill>
        <p:spPr>
          <a:xfrm rot="17924406">
            <a:off x="4619986" y="4650255"/>
            <a:ext cx="2068905" cy="1614614"/>
          </a:xfrm>
          <a:prstGeom prst="rect">
            <a:avLst/>
          </a:prstGeom>
        </p:spPr>
      </p:pic>
      <p:pic>
        <p:nvPicPr>
          <p:cNvPr id="4" name="Picture 3">
            <a:extLst>
              <a:ext uri="{FF2B5EF4-FFF2-40B4-BE49-F238E27FC236}">
                <a16:creationId xmlns:a16="http://schemas.microsoft.com/office/drawing/2014/main" id="{A4AFA00B-14E9-ED08-0001-45E08C5F62BF}"/>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1BEE79C-0593-4C07-DFFC-9C72E9B947B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666614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fontScale="77500" lnSpcReduction="20000"/>
              </a:bodyPr>
              <a:lstStyle/>
              <a:p>
                <a:r>
                  <a:rPr lang="en-CH" dirty="0">
                    <a:solidFill>
                      <a:srgbClr val="0070C0"/>
                    </a:solidFill>
                  </a:rPr>
                  <a:t>Shapley values have </a:t>
                </a:r>
                <a:r>
                  <a:rPr lang="en-GB" dirty="0">
                    <a:solidFill>
                      <a:srgbClr val="0070C0"/>
                    </a:solidFill>
                  </a:rPr>
                  <a:t>several</a:t>
                </a:r>
                <a:r>
                  <a:rPr lang="en-CH" dirty="0">
                    <a:solidFill>
                      <a:srgbClr val="0070C0"/>
                    </a:solidFill>
                  </a:rPr>
                  <a:t> desirable properties.</a:t>
                </a:r>
                <a:br>
                  <a:rPr lang="en-CH" dirty="0">
                    <a:solidFill>
                      <a:srgbClr val="0070C0"/>
                    </a:solidFill>
                  </a:rPr>
                </a:br>
                <a:endParaRPr lang="en-CH" dirty="0">
                  <a:solidFill>
                    <a:srgbClr val="0070C0"/>
                  </a:solidFill>
                </a:endParaRPr>
              </a:p>
              <a:p>
                <a:pPr lvl="1"/>
                <a:r>
                  <a:rPr lang="en-CH" dirty="0">
                    <a:solidFill>
                      <a:srgbClr val="0070C0"/>
                    </a:solidFill>
                  </a:rPr>
                  <a:t>Efficiency:  </a:t>
                </a:r>
                <a:r>
                  <a:rPr lang="fr-CH" dirty="0">
                    <a:solidFill>
                      <a:srgbClr val="0070C0"/>
                    </a:solidFill>
                  </a:rPr>
                  <a:t> </a:t>
                </a:r>
                <a14:m>
                  <m:oMath xmlns:m="http://schemas.openxmlformats.org/officeDocument/2006/math">
                    <m:nary>
                      <m:naryPr>
                        <m:chr m:val="∑"/>
                        <m:supHide m:val="on"/>
                        <m:ctrlPr>
                          <a:rPr lang="fr-CH" i="1" smtClean="0">
                            <a:solidFill>
                              <a:srgbClr val="0070C0"/>
                            </a:solidFill>
                            <a:latin typeface="Cambria Math" panose="02040503050406030204" pitchFamily="18" charset="0"/>
                          </a:rPr>
                        </m:ctrlPr>
                      </m:naryPr>
                      <m:sub>
                        <m:r>
                          <m:rPr>
                            <m:brk m:alnAt="7"/>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𝒩</m:t>
                        </m:r>
                      </m:sub>
                      <m:sup/>
                      <m:e>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i="1" smtClean="0">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e>
                    </m:nary>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𝜑</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𝒩</m:t>
                        </m:r>
                      </m:e>
                    </m:d>
                  </m:oMath>
                </a14:m>
                <a:endParaRPr lang="en-CH" dirty="0">
                  <a:solidFill>
                    <a:srgbClr val="0070C0"/>
                  </a:solidFill>
                </a:endParaRPr>
              </a:p>
              <a:p>
                <a:pPr lvl="1"/>
                <a:r>
                  <a:rPr lang="en-CH" dirty="0">
                    <a:solidFill>
                      <a:srgbClr val="0070C0"/>
                    </a:solidFill>
                  </a:rPr>
                  <a:t>Monotonicity: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𝑖</m:t>
                            </m:r>
                          </m:e>
                        </m:d>
                      </m:e>
                    </m:d>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𝑆</m:t>
                        </m:r>
                      </m:e>
                    </m:d>
                    <m:r>
                      <m:rPr>
                        <m:nor/>
                      </m:rPr>
                      <a:rPr lang="fr-CH" b="0" i="0" smtClean="0">
                        <a:solidFill>
                          <a:srgbClr val="0070C0"/>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𝒩</m:t>
                    </m:r>
                    <m:r>
                      <a:rPr lang="fr-CH" b="0" i="1" smtClean="0">
                        <a:solidFill>
                          <a:srgbClr val="0070C0"/>
                        </a:solidFill>
                        <a:latin typeface="Cambria Math" panose="02040503050406030204" pitchFamily="18" charset="0"/>
                        <a:ea typeface="Cambria Math" panose="02040503050406030204" pitchFamily="18" charset="0"/>
                      </a:rPr>
                      <m:t>⇒ </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r>
                          <a:rPr lang="fr-CH" b="0" i="1" smtClean="0">
                            <a:solidFill>
                              <a:srgbClr val="0070C0"/>
                            </a:solidFill>
                            <a:latin typeface="Cambria Math" panose="02040503050406030204" pitchFamily="18" charset="0"/>
                          </a:rPr>
                          <m:t>′</m:t>
                        </m:r>
                      </m:e>
                    </m:d>
                  </m:oMath>
                </a14:m>
                <a:endParaRPr lang="en-CH" dirty="0">
                  <a:solidFill>
                    <a:srgbClr val="0070C0"/>
                  </a:solidFill>
                </a:endParaRPr>
              </a:p>
              <a:p>
                <a:pPr lvl="1"/>
                <a:r>
                  <a:rPr lang="en-CH" dirty="0">
                    <a:solidFill>
                      <a:srgbClr val="0070C0"/>
                    </a:solidFill>
                  </a:rPr>
                  <a:t>Null player: If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oMath>
                </a14:m>
                <a:r>
                  <a:rPr lang="en-CH" dirty="0">
                    <a:solidFill>
                      <a:srgbClr val="0070C0"/>
                    </a:solidFill>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then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0</m:t>
                    </m:r>
                  </m:oMath>
                </a14:m>
                <a:br>
                  <a:rPr lang="fr-CH" dirty="0">
                    <a:solidFill>
                      <a:srgbClr val="0070C0"/>
                    </a:solidFill>
                  </a:rPr>
                </a:br>
                <a:endParaRPr lang="en-CH" dirty="0">
                  <a:solidFill>
                    <a:srgbClr val="0070C0"/>
                  </a:solidFill>
                </a:endParaRPr>
              </a:p>
              <a:p>
                <a:pPr lvl="1"/>
                <a:r>
                  <a:rPr lang="en-CH" dirty="0">
                    <a:solidFill>
                      <a:srgbClr val="0070C0"/>
                    </a:solidFill>
                  </a:rPr>
                  <a:t>Symmetry: If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𝑗</m:t>
                            </m:r>
                          </m:e>
                        </m:d>
                      </m:e>
                    </m:d>
                  </m:oMath>
                </a14:m>
                <a:r>
                  <a:rPr lang="en-CH" dirty="0">
                    <a:solidFill>
                      <a:srgbClr val="0070C0"/>
                    </a:solidFill>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br>
                  <a:rPr lang="en-CH" dirty="0">
                    <a:solidFill>
                      <a:srgbClr val="0070C0"/>
                    </a:solidFill>
                  </a:rPr>
                </a:br>
                <a:r>
                  <a:rPr lang="en-CH" dirty="0">
                    <a:solidFill>
                      <a:srgbClr val="0070C0"/>
                    </a:solidFill>
                  </a:rPr>
                  <a:t>                        then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ea typeface="Cambria Math" panose="02040503050406030204" pitchFamily="18" charset="0"/>
                          </a:rPr>
                          <m:t>𝑗</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oMath>
                </a14:m>
                <a:endParaRPr lang="en-CH" dirty="0">
                  <a:solidFill>
                    <a:srgbClr val="0070C0"/>
                  </a:solidFill>
                </a:endParaRPr>
              </a:p>
              <a:p>
                <a:pPr lvl="1"/>
                <a:r>
                  <a:rPr lang="en-CH" dirty="0">
                    <a:solidFill>
                      <a:srgbClr val="0070C0"/>
                    </a:solidFill>
                  </a:rPr>
                  <a:t>Linearity: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𝑢</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𝑢</m:t>
                        </m:r>
                      </m:e>
                    </m:d>
                  </m:oMath>
                </a14:m>
                <a:br>
                  <a:rPr lang="fr-CH" dirty="0">
                    <a:solidFill>
                      <a:srgbClr val="0070C0"/>
                    </a:solidFill>
                  </a:rPr>
                </a:br>
                <a:endParaRPr lang="en-CH" dirty="0">
                  <a:solidFill>
                    <a:srgbClr val="0070C0"/>
                  </a:solidFill>
                </a:endParaRPr>
              </a:p>
              <a:p>
                <a:r>
                  <a:rPr lang="en-CH" dirty="0">
                    <a:solidFill>
                      <a:srgbClr val="0070C0"/>
                    </a:solidFill>
                  </a:rPr>
                  <a:t>The Shapley formula is the only formula that has all these properties</a:t>
                </a:r>
              </a:p>
              <a:p>
                <a:r>
                  <a:rPr lang="en-CH" dirty="0">
                    <a:solidFill>
                      <a:srgbClr val="0070C0"/>
                    </a:solidFill>
                  </a:rPr>
                  <a:t>There are extensions of Shapley values for feature groups and feature interactions.</a:t>
                </a:r>
              </a:p>
              <a:p>
                <a:endParaRPr lang="en-CH" dirty="0">
                  <a:solidFill>
                    <a:srgbClr val="0070C0"/>
                  </a:solidFill>
                </a:endParaRPr>
              </a:p>
              <a:p>
                <a:r>
                  <a:rPr lang="en-CH" dirty="0">
                    <a:solidFill>
                      <a:srgbClr val="0070C0"/>
                    </a:solidFill>
                  </a:rPr>
                  <a:t>BUT: how can we calculate the Shapley values efficiently for large </a:t>
                </a:r>
                <a14:m>
                  <m:oMath xmlns:m="http://schemas.openxmlformats.org/officeDocument/2006/math">
                    <m:r>
                      <a:rPr lang="fr-CH" b="0" i="1" smtClean="0">
                        <a:solidFill>
                          <a:srgbClr val="0070C0"/>
                        </a:solidFill>
                        <a:latin typeface="Cambria Math" panose="02040503050406030204" pitchFamily="18" charset="0"/>
                      </a:rPr>
                      <m:t>𝑛</m:t>
                    </m:r>
                  </m:oMath>
                </a14:m>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724" t="-261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0134CBC-B1F0-922E-7027-BDF2F84CB1B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0DE75D7-1406-203A-1923-A7873AECF90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467022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a:xfrm>
            <a:off x="838200" y="107821"/>
            <a:ext cx="10515600" cy="1325563"/>
          </a:xfrm>
        </p:spPr>
        <p:txBody>
          <a:bodyPr/>
          <a:lstStyle/>
          <a:p>
            <a:r>
              <a:rPr lang="en-CH" dirty="0"/>
              <a:t>Shapley Values for 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a:xfrm>
                <a:off x="838200" y="1433384"/>
                <a:ext cx="10515600" cy="4743579"/>
              </a:xfrm>
            </p:spPr>
            <p:txBody>
              <a:bodyPr>
                <a:normAutofit fontScale="77500" lnSpcReduction="20000"/>
              </a:bodyPr>
              <a:lstStyle/>
              <a:p>
                <a:r>
                  <a:rPr lang="en-CH" dirty="0">
                    <a:solidFill>
                      <a:srgbClr val="0070C0"/>
                    </a:solidFill>
                  </a:rPr>
                  <a:t>Let’s assume we have a </a:t>
                </a:r>
                <a:r>
                  <a:rPr lang="en-CH" u="sng" dirty="0">
                    <a:solidFill>
                      <a:srgbClr val="0070C0"/>
                    </a:solidFill>
                  </a:rPr>
                  <a:t>trained</a:t>
                </a:r>
                <a:r>
                  <a:rPr lang="en-CH" dirty="0">
                    <a:solidFill>
                      <a:srgbClr val="0070C0"/>
                    </a:solidFill>
                  </a:rPr>
                  <a:t> ML model, which predicts the output </a:t>
                </a:r>
                <a14:m>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oMath>
                </a14:m>
                <a:r>
                  <a:rPr lang="en-CH" dirty="0">
                    <a:solidFill>
                      <a:srgbClr val="0070C0"/>
                    </a:solidFill>
                  </a:rPr>
                  <a:t> of a vector </a:t>
                </a:r>
                <a14:m>
                  <m:oMath xmlns:m="http://schemas.openxmlformats.org/officeDocument/2006/math">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b="0" i="1">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𝑗𝑛</m:t>
                            </m:r>
                          </m:sub>
                        </m:sSub>
                      </m:e>
                    </m:d>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a:t>
                </a:r>
                <a:r>
                  <a:rPr lang="fr-CH" dirty="0">
                    <a:solidFill>
                      <a:srgbClr val="0070C0"/>
                    </a:solidFill>
                  </a:rPr>
                  <a:t>from </a:t>
                </a:r>
                <a:r>
                  <a:rPr lang="fr-CH" dirty="0" err="1">
                    <a:solidFill>
                      <a:srgbClr val="0070C0"/>
                    </a:solidFill>
                  </a:rPr>
                  <a:t>our</a:t>
                </a:r>
                <a:r>
                  <a:rPr lang="fr-CH" dirty="0">
                    <a:solidFill>
                      <a:srgbClr val="0070C0"/>
                    </a:solidFill>
                  </a:rPr>
                  <a:t> </a:t>
                </a:r>
                <a:r>
                  <a:rPr lang="fr-CH" dirty="0" err="1">
                    <a:solidFill>
                      <a:srgbClr val="0070C0"/>
                    </a:solidFill>
                  </a:rPr>
                  <a:t>dataset</a:t>
                </a:r>
                <a:r>
                  <a:rPr lang="fr-CH" dirty="0">
                    <a:solidFill>
                      <a:srgbClr val="0070C0"/>
                    </a:solidFill>
                  </a:rPr>
                  <a:t>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𝒟</m:t>
                    </m:r>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b="1"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r>
                      <a:rPr lang="fr-CH" b="1"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oMath>
                </a14:m>
                <a:endParaRPr lang="en-CH" dirty="0">
                  <a:solidFill>
                    <a:srgbClr val="0070C0"/>
                  </a:solidFill>
                </a:endParaRPr>
              </a:p>
              <a:p>
                <a14:m>
                  <m:oMath xmlns:m="http://schemas.openxmlformats.org/officeDocument/2006/math">
                    <m:r>
                      <a:rPr lang="fr-CH" b="0" i="1" smtClean="0">
                        <a:solidFill>
                          <a:srgbClr val="0070C0"/>
                        </a:solidFill>
                        <a:latin typeface="Cambria Math" panose="02040503050406030204" pitchFamily="18" charset="0"/>
                      </a:rPr>
                      <m:t>𝑆</m:t>
                    </m:r>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𝒩</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𝑛</m:t>
                        </m:r>
                      </m:e>
                    </m:d>
                  </m:oMath>
                </a14:m>
                <a:r>
                  <a:rPr lang="en-CH" dirty="0">
                    <a:solidFill>
                      <a:srgbClr val="0070C0"/>
                    </a:solidFill>
                  </a:rPr>
                  <a:t>. How do we define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𝑖</m:t>
                            </m:r>
                          </m:e>
                        </m:d>
                      </m:e>
                    </m:d>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d>
                  </m:oMath>
                </a14:m>
                <a:r>
                  <a:rPr lang="en-CH" dirty="0">
                    <a:solidFill>
                      <a:srgbClr val="0070C0"/>
                    </a:solidFill>
                  </a:rPr>
                  <a:t>?</a:t>
                </a:r>
                <a:br>
                  <a:rPr lang="en-CH" dirty="0">
                    <a:solidFill>
                      <a:srgbClr val="0070C0"/>
                    </a:solidFill>
                  </a:rPr>
                </a:br>
                <a:endParaRPr lang="en-CH" dirty="0">
                  <a:solidFill>
                    <a:srgbClr val="0070C0"/>
                  </a:solidFill>
                </a:endParaRPr>
              </a:p>
              <a:p>
                <a:r>
                  <a:rPr lang="fr-CH" dirty="0" err="1">
                    <a:solidFill>
                      <a:srgbClr val="0070C0"/>
                    </a:solidFill>
                  </a:rPr>
                  <a:t>Define</a:t>
                </a:r>
                <a:r>
                  <a:rPr lang="fr-CH" dirty="0">
                    <a:solidFill>
                      <a:srgbClr val="0070C0"/>
                    </a:solidFill>
                  </a:rPr>
                  <a:t> </a:t>
                </a:r>
                <a:r>
                  <a:rPr lang="fr-CH" dirty="0" err="1">
                    <a:solidFill>
                      <a:srgbClr val="0070C0"/>
                    </a:solidFill>
                  </a:rPr>
                  <a:t>mask</a:t>
                </a:r>
                <a:r>
                  <a:rPr lang="fr-CH" dirty="0">
                    <a:solidFill>
                      <a:srgbClr val="0070C0"/>
                    </a:solidFill>
                  </a:rPr>
                  <a:t>:</a:t>
                </a:r>
                <a:r>
                  <a:rPr lang="fr-CH" b="1" dirty="0">
                    <a:solidFill>
                      <a:srgbClr val="0070C0"/>
                    </a:solidFill>
                  </a:rPr>
                  <a:t> </a:t>
                </a:r>
                <a14:m>
                  <m:oMath xmlns:m="http://schemas.openxmlformats.org/officeDocument/2006/math">
                    <m:sSub>
                      <m:sSubPr>
                        <m:ctrlPr>
                          <a:rPr lang="fr-CH" b="1" i="1" smtClean="0">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𝑆</m:t>
                        </m:r>
                      </m:sub>
                    </m:sSub>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𝒚</m:t>
                        </m:r>
                      </m:e>
                    </m:d>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fr-CH" i="1">
                                <a:solidFill>
                                  <a:srgbClr val="0070C0"/>
                                </a:solidFill>
                                <a:latin typeface="Cambria Math" panose="02040503050406030204" pitchFamily="18" charset="0"/>
                                <a:ea typeface="Cambria Math" panose="02040503050406030204" pitchFamily="18" charset="0"/>
                              </a:rPr>
                            </m:ctrlPr>
                          </m:mPr>
                          <m:mr>
                            <m:e>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r>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m:rPr>
                                  <m:nor/>
                                </m:rPr>
                                <a:rPr lang="fr-CH" b="0" i="0" smtClean="0">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
                      </m:e>
                    </m:d>
                  </m:oMath>
                </a14:m>
                <a:endParaRPr lang="fr-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𝑆</m:t>
                          </m:r>
                        </m:e>
                      </m:d>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en-CH" i="1">
                                  <a:solidFill>
                                    <a:srgbClr val="0070C0"/>
                                  </a:solidFill>
                                  <a:latin typeface="Cambria Math" panose="02040503050406030204" pitchFamily="18" charset="0"/>
                                  <a:ea typeface="Cambria Math" panose="02040503050406030204" pitchFamily="18" charset="0"/>
                                </a:rPr>
                                <m:t>𝒩</m:t>
                              </m:r>
                              <m:r>
                                <a:rPr lang="fr-CH" b="1" i="1" smtClean="0">
                                  <a:solidFill>
                                    <a:srgbClr val="0070C0"/>
                                  </a:solidFill>
                                  <a:latin typeface="Cambria Math" panose="02040503050406030204" pitchFamily="18" charset="0"/>
                                  <a:ea typeface="Cambria Math" panose="02040503050406030204" pitchFamily="18" charset="0"/>
                                </a:rPr>
                                <m:t>\</m:t>
                              </m:r>
                              <m:r>
                                <a:rPr lang="fr-CH" b="0" i="1">
                                  <a:solidFill>
                                    <a:srgbClr val="0070C0"/>
                                  </a:solidFill>
                                  <a:latin typeface="Cambria Math" panose="02040503050406030204" pitchFamily="18" charset="0"/>
                                </a:rPr>
                                <m:t>𝑆</m:t>
                              </m:r>
                            </m:sub>
                          </m:sSub>
                        </m:sub>
                      </m:sSub>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m:rPr>
                              <m:brk m:alnAt="7"/>
                            </m:rPr>
                            <a:rPr lang="fr-CH" b="1" i="1" smtClean="0">
                              <a:solidFill>
                                <a:srgbClr val="0070C0"/>
                              </a:solidFill>
                              <a:latin typeface="Cambria Math" panose="02040503050406030204" pitchFamily="18" charset="0"/>
                            </a:rPr>
                            <m:t>𝒚</m:t>
                          </m:r>
                          <m:r>
                            <m:rPr>
                              <m:brk m:alnAt="7"/>
                            </m:rPr>
                            <a:rPr lang="fr-CH" b="0" i="1" smtClean="0">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𝒟</m:t>
                          </m:r>
                        </m:sub>
                        <m:sup/>
                        <m:e>
                          <m:d>
                            <m:dPr>
                              <m:begChr m:val="["/>
                              <m:endChr m:val="]"/>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𝑆</m:t>
                                      </m:r>
                                    </m:sub>
                                  </m:sSub>
                                  <m:d>
                                    <m:dPr>
                                      <m:ctrlPr>
                                        <a:rPr lang="fr-CH" b="1"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b="1" i="1">
                                          <a:solidFill>
                                            <a:srgbClr val="0070C0"/>
                                          </a:solidFill>
                                          <a:latin typeface="Cambria Math" panose="02040503050406030204" pitchFamily="18" charset="0"/>
                                        </a:rPr>
                                        <m:t>, </m:t>
                                      </m:r>
                                      <m:r>
                                        <a:rPr lang="fr-CH" b="1" i="1">
                                          <a:solidFill>
                                            <a:srgbClr val="0070C0"/>
                                          </a:solidFill>
                                          <a:latin typeface="Cambria Math" panose="02040503050406030204" pitchFamily="18" charset="0"/>
                                        </a:rPr>
                                        <m:t>𝒚</m:t>
                                      </m:r>
                                    </m:e>
                                  </m:d>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𝒚</m:t>
                                  </m:r>
                                </m:e>
                              </m:d>
                            </m:e>
                          </m:d>
                        </m:e>
                      </m:nary>
                    </m:oMath>
                  </m:oMathPara>
                </a14:m>
                <a:endParaRPr lang="fr-CH" dirty="0">
                  <a:solidFill>
                    <a:srgbClr val="0070C0"/>
                  </a:solidFill>
                </a:endParaRPr>
              </a:p>
              <a:p>
                <a:pPr marL="0" indent="0">
                  <a:buNone/>
                </a:pPr>
                <a:br>
                  <a:rPr lang="fr-CH" dirty="0">
                    <a:solidFill>
                      <a:srgbClr val="0070C0"/>
                    </a:solidFill>
                  </a:rPr>
                </a:br>
                <a:endParaRPr lang="en-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e>
                          </m:d>
                        </m:e>
                      </m:d>
                    </m:oMath>
                  </m:oMathPara>
                </a14:m>
                <a:endParaRPr lang="fr-CH" dirty="0">
                  <a:solidFill>
                    <a:srgbClr val="0070C0"/>
                  </a:solidFill>
                </a:endParaRPr>
              </a:p>
              <a:p>
                <a14:m>
                  <m:oMath xmlns:m="http://schemas.openxmlformats.org/officeDocument/2006/math">
                    <m:nary>
                      <m:naryPr>
                        <m:chr m:val="∑"/>
                        <m:ctrlPr>
                          <a:rPr lang="en-CH"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𝑛</m:t>
                        </m:r>
                      </m:sup>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nary>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1" i="1" smtClean="0">
                                <a:solidFill>
                                  <a:srgbClr val="0070C0"/>
                                </a:solidFill>
                                <a:latin typeface="Cambria Math" panose="02040503050406030204" pitchFamily="18" charset="0"/>
                              </a:rPr>
                              <m:t> </m:t>
                            </m:r>
                          </m:sub>
                        </m:sSub>
                      </m:sub>
                    </m:sSub>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oMath>
                </a14:m>
                <a:endParaRPr lang="en-CH" dirty="0">
                  <a:solidFill>
                    <a:srgbClr val="0070C0"/>
                  </a:solidFill>
                </a:endParaRPr>
              </a:p>
              <a:p>
                <a:pPr marL="0" indent="0">
                  <a:buNone/>
                </a:pP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xfrm>
                <a:off x="838200" y="1433384"/>
                <a:ext cx="10515600" cy="4743579"/>
              </a:xfrm>
              <a:blipFill>
                <a:blip r:embed="rId2"/>
                <a:stretch>
                  <a:fillRect l="-1930" t="-12267" b="-19200"/>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0843518A-FE98-1F1E-A2A4-DE8F1CBF722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90895FD-11FC-E0D6-F3F9-B6033341B1F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7684197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 for 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fontScale="92500" lnSpcReduction="20000"/>
              </a:bodyPr>
              <a:lstStyle/>
              <a:p>
                <a:r>
                  <a:rPr lang="en-CH" dirty="0">
                    <a:solidFill>
                      <a:srgbClr val="0070C0"/>
                    </a:solidFill>
                  </a:rPr>
                  <a:t>Shapley values are too time-consuming to calculate exactly for large </a:t>
                </a:r>
                <a14:m>
                  <m:oMath xmlns:m="http://schemas.openxmlformats.org/officeDocument/2006/math">
                    <m:r>
                      <a:rPr lang="fr-CH" b="0" i="1" smtClean="0">
                        <a:solidFill>
                          <a:srgbClr val="0070C0"/>
                        </a:solidFill>
                        <a:latin typeface="Cambria Math" panose="02040503050406030204" pitchFamily="18" charset="0"/>
                      </a:rPr>
                      <m:t>𝑛</m:t>
                    </m:r>
                  </m:oMath>
                </a14:m>
                <a:endParaRPr lang="en-CH" dirty="0">
                  <a:solidFill>
                    <a:srgbClr val="0070C0"/>
                  </a:solidFill>
                  <a:hlinkClick r:id="rId2"/>
                </a:endParaRPr>
              </a:p>
              <a:p>
                <a:r>
                  <a:rPr lang="en-CH" dirty="0">
                    <a:solidFill>
                      <a:srgbClr val="0070C0"/>
                    </a:solidFill>
                    <a:hlinkClick r:id="rId2"/>
                  </a:rPr>
                  <a:t>Strumbelj &amp; Kononenko, LNCS, 2011</a:t>
                </a:r>
                <a:r>
                  <a:rPr lang="en-CH" dirty="0">
                    <a:solidFill>
                      <a:srgbClr val="0070C0"/>
                    </a:solidFill>
                  </a:rPr>
                  <a:t> provide a general sampling method</a:t>
                </a:r>
              </a:p>
              <a:p>
                <a:r>
                  <a:rPr lang="en-CH" dirty="0">
                    <a:solidFill>
                      <a:srgbClr val="0070C0"/>
                    </a:solidFill>
                    <a:hlinkClick r:id="rId3"/>
                  </a:rPr>
                  <a:t>Lundberg et al., ICML, 2017</a:t>
                </a:r>
                <a:r>
                  <a:rPr lang="en-CH" dirty="0">
                    <a:solidFill>
                      <a:srgbClr val="0070C0"/>
                    </a:solidFill>
                  </a:rPr>
                  <a:t> provide an efficient sampling method called </a:t>
                </a:r>
                <a:r>
                  <a:rPr lang="en-CH" i="1" dirty="0">
                    <a:solidFill>
                      <a:srgbClr val="0070C0"/>
                    </a:solidFill>
                  </a:rPr>
                  <a:t>Tree SHAP </a:t>
                </a:r>
                <a:r>
                  <a:rPr lang="en-CH" dirty="0">
                    <a:solidFill>
                      <a:srgbClr val="0070C0"/>
                    </a:solidFill>
                  </a:rPr>
                  <a:t>to calculate Shapley values for assemblies of trees (included in XGBoost)</a:t>
                </a:r>
              </a:p>
              <a:p>
                <a:r>
                  <a:rPr lang="en-CH" dirty="0">
                    <a:solidFill>
                      <a:srgbClr val="0070C0"/>
                    </a:solidFill>
                    <a:hlinkClick r:id="rId4"/>
                  </a:rPr>
                  <a:t>Lundberg &amp; Lee, NIPS, 2017</a:t>
                </a:r>
                <a:r>
                  <a:rPr lang="en-CH" dirty="0">
                    <a:solidFill>
                      <a:srgbClr val="0070C0"/>
                    </a:solidFill>
                  </a:rPr>
                  <a:t> provide a unified view of LIME, DeepLIFT, and Shapley values. They also provide Kernel SHAP, a variant of LIME, which outputs Shapley values.</a:t>
                </a:r>
              </a:p>
              <a:p>
                <a:r>
                  <a:rPr lang="en-CH" dirty="0">
                    <a:solidFill>
                      <a:srgbClr val="0070C0"/>
                    </a:solidFill>
                  </a:rPr>
                  <a:t>Python package SHAP (SHapley Additive exPlanations) available on github: </a:t>
                </a:r>
                <a:r>
                  <a:rPr lang="en-CH" dirty="0">
                    <a:solidFill>
                      <a:srgbClr val="0070C0"/>
                    </a:solidFill>
                    <a:hlinkClick r:id="rId5"/>
                  </a:rPr>
                  <a:t>https://github.com/slundberg/shap</a:t>
                </a:r>
                <a:r>
                  <a:rPr lang="en-CH" dirty="0">
                    <a:solidFill>
                      <a:srgbClr val="0070C0"/>
                    </a:solidFill>
                  </a:rPr>
                  <a:t> . It provides </a:t>
                </a:r>
                <a:r>
                  <a:rPr lang="fr-CH" dirty="0">
                    <a:solidFill>
                      <a:srgbClr val="0070C0"/>
                    </a:solidFill>
                  </a:rPr>
                  <a:t>efficient </a:t>
                </a:r>
                <a:r>
                  <a:rPr lang="fr-CH" dirty="0" err="1">
                    <a:solidFill>
                      <a:srgbClr val="0070C0"/>
                    </a:solidFill>
                  </a:rPr>
                  <a:t>calculation</a:t>
                </a:r>
                <a:r>
                  <a:rPr lang="fr-CH" dirty="0">
                    <a:solidFill>
                      <a:srgbClr val="0070C0"/>
                    </a:solidFill>
                  </a:rPr>
                  <a:t> of Shapley values and </a:t>
                </a:r>
                <a:r>
                  <a:rPr lang="fr-CH" dirty="0" err="1">
                    <a:solidFill>
                      <a:srgbClr val="0070C0"/>
                    </a:solidFill>
                  </a:rPr>
                  <a:t>many</a:t>
                </a:r>
                <a:r>
                  <a:rPr lang="fr-CH" dirty="0">
                    <a:solidFill>
                      <a:srgbClr val="0070C0"/>
                    </a:solidFill>
                  </a:rPr>
                  <a:t> diagnostic plots.</a:t>
                </a:r>
                <a:endParaRPr lang="en-CH" dirty="0">
                  <a:solidFill>
                    <a:srgbClr val="0070C0"/>
                  </a:solidFill>
                </a:endParaRPr>
              </a:p>
              <a:p>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6"/>
                <a:stretch>
                  <a:fillRect l="-965" t="-3488"/>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C7DC44A1-0176-7825-4C28-623943B9299A}"/>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6A9C6744-43A9-2921-FAE8-297619F993A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177690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BFF4-BB9A-5FCD-E671-EC03EAC61613}"/>
              </a:ext>
            </a:extLst>
          </p:cNvPr>
          <p:cNvSpPr>
            <a:spLocks noGrp="1"/>
          </p:cNvSpPr>
          <p:nvPr>
            <p:ph type="title"/>
          </p:nvPr>
        </p:nvSpPr>
        <p:spPr/>
        <p:txBody>
          <a:bodyPr/>
          <a:lstStyle/>
          <a:p>
            <a:r>
              <a:rPr lang="en-CH" dirty="0"/>
              <a:t>Bagging and Boosting</a:t>
            </a:r>
          </a:p>
        </p:txBody>
      </p:sp>
      <p:sp>
        <p:nvSpPr>
          <p:cNvPr id="3" name="Content Placeholder 2">
            <a:extLst>
              <a:ext uri="{FF2B5EF4-FFF2-40B4-BE49-F238E27FC236}">
                <a16:creationId xmlns:a16="http://schemas.microsoft.com/office/drawing/2014/main" id="{723E9F5E-D4A1-C784-D297-679FCC4F5385}"/>
              </a:ext>
            </a:extLst>
          </p:cNvPr>
          <p:cNvSpPr>
            <a:spLocks noGrp="1"/>
          </p:cNvSpPr>
          <p:nvPr>
            <p:ph idx="1"/>
          </p:nvPr>
        </p:nvSpPr>
        <p:spPr/>
        <p:txBody>
          <a:bodyPr>
            <a:normAutofit lnSpcReduction="10000"/>
          </a:bodyPr>
          <a:lstStyle/>
          <a:p>
            <a:r>
              <a:rPr lang="en-CH" dirty="0">
                <a:solidFill>
                  <a:srgbClr val="0070C0"/>
                </a:solidFill>
              </a:rPr>
              <a:t>Obtain a good classifier by combining many basic, weak classifiers</a:t>
            </a:r>
          </a:p>
          <a:p>
            <a:r>
              <a:rPr lang="en-CH" dirty="0">
                <a:solidFill>
                  <a:srgbClr val="0070C0"/>
                </a:solidFill>
              </a:rPr>
              <a:t>Classifiers have two types of errors:</a:t>
            </a:r>
          </a:p>
          <a:p>
            <a:pPr lvl="1"/>
            <a:r>
              <a:rPr lang="en-CH" dirty="0">
                <a:solidFill>
                  <a:srgbClr val="0070C0"/>
                </a:solidFill>
              </a:rPr>
              <a:t>Bias (e.g. linear classifiers)</a:t>
            </a:r>
          </a:p>
          <a:p>
            <a:pPr lvl="1"/>
            <a:r>
              <a:rPr lang="en-CH" dirty="0">
                <a:solidFill>
                  <a:srgbClr val="0070C0"/>
                </a:solidFill>
              </a:rPr>
              <a:t>Variance (e.g. kNN, trees, unstable classifiers)</a:t>
            </a:r>
          </a:p>
          <a:p>
            <a:r>
              <a:rPr lang="en-CH" dirty="0">
                <a:solidFill>
                  <a:srgbClr val="0070C0"/>
                </a:solidFill>
              </a:rPr>
              <a:t>Weak classifiers are for example linear classifiers (high bias for non-linear problems) or tree classifiers (high variance without pruning)</a:t>
            </a:r>
          </a:p>
          <a:p>
            <a:r>
              <a:rPr lang="en-CH" dirty="0">
                <a:solidFill>
                  <a:srgbClr val="0070C0"/>
                </a:solidFill>
              </a:rPr>
              <a:t>Weak classifiers have either a high bias and/or high variance</a:t>
            </a:r>
          </a:p>
          <a:p>
            <a:r>
              <a:rPr lang="en-CH" dirty="0">
                <a:solidFill>
                  <a:srgbClr val="0070C0"/>
                </a:solidFill>
              </a:rPr>
              <a:t>Weak classifiers have to be better than random labels</a:t>
            </a:r>
          </a:p>
          <a:p>
            <a:pPr marL="0" indent="0">
              <a:buNone/>
            </a:pPr>
            <a:endParaRPr lang="en-CH" dirty="0"/>
          </a:p>
        </p:txBody>
      </p:sp>
      <p:pic>
        <p:nvPicPr>
          <p:cNvPr id="4" name="Picture 3">
            <a:extLst>
              <a:ext uri="{FF2B5EF4-FFF2-40B4-BE49-F238E27FC236}">
                <a16:creationId xmlns:a16="http://schemas.microsoft.com/office/drawing/2014/main" id="{38AC5ED4-685C-4799-BDCE-A70A82B3FA19}"/>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64545B78-8298-7F40-4C80-C6FC4FF4686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133337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027F-03BB-FE48-B9C9-6F3DB612B8F7}"/>
              </a:ext>
            </a:extLst>
          </p:cNvPr>
          <p:cNvSpPr>
            <a:spLocks noGrp="1"/>
          </p:cNvSpPr>
          <p:nvPr>
            <p:ph type="title"/>
          </p:nvPr>
        </p:nvSpPr>
        <p:spPr>
          <a:xfrm>
            <a:off x="399655" y="317728"/>
            <a:ext cx="10573145" cy="882885"/>
          </a:xfrm>
        </p:spPr>
        <p:txBody>
          <a:bodyPr>
            <a:normAutofit/>
          </a:bodyPr>
          <a:lstStyle/>
          <a:p>
            <a:r>
              <a:rPr lang="en-CH" dirty="0"/>
              <a:t>IML with Shapley values </a:t>
            </a:r>
          </a:p>
        </p:txBody>
      </p:sp>
      <p:pic>
        <p:nvPicPr>
          <p:cNvPr id="9" name="Picture 6">
            <a:extLst>
              <a:ext uri="{FF2B5EF4-FFF2-40B4-BE49-F238E27FC236}">
                <a16:creationId xmlns:a16="http://schemas.microsoft.com/office/drawing/2014/main" id="{64BA5BCC-F8A1-B5E0-318C-41697660A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05" y="1625436"/>
            <a:ext cx="3501660" cy="41009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B5AD857D-8250-7A41-1A7F-E30EF27F3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033" y="1760121"/>
            <a:ext cx="3501660" cy="40539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FAD48318-944B-0C19-D0C6-1E31772806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4129" y="1777791"/>
            <a:ext cx="3772965" cy="43047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008F540-DE39-7902-94C4-27DF22ECDF06}"/>
              </a:ext>
            </a:extLst>
          </p:cNvPr>
          <p:cNvSpPr txBox="1"/>
          <p:nvPr/>
        </p:nvSpPr>
        <p:spPr>
          <a:xfrm>
            <a:off x="4211033" y="6229758"/>
            <a:ext cx="2929841" cy="369332"/>
          </a:xfrm>
          <a:prstGeom prst="rect">
            <a:avLst/>
          </a:prstGeom>
          <a:noFill/>
        </p:spPr>
        <p:txBody>
          <a:bodyPr wrap="none" rtlCol="0">
            <a:spAutoFit/>
          </a:bodyPr>
          <a:lstStyle/>
          <a:p>
            <a:r>
              <a:rPr lang="en-CH" dirty="0">
                <a:hlinkClick r:id="rId6"/>
              </a:rPr>
              <a:t>Müller et al. Immunity, 2024</a:t>
            </a:r>
            <a:endParaRPr lang="en-CH" dirty="0"/>
          </a:p>
        </p:txBody>
      </p:sp>
      <p:sp>
        <p:nvSpPr>
          <p:cNvPr id="20" name="TextBox 19">
            <a:extLst>
              <a:ext uri="{FF2B5EF4-FFF2-40B4-BE49-F238E27FC236}">
                <a16:creationId xmlns:a16="http://schemas.microsoft.com/office/drawing/2014/main" id="{B727B002-F322-837A-7817-C44C560CE7AA}"/>
              </a:ext>
            </a:extLst>
          </p:cNvPr>
          <p:cNvSpPr txBox="1"/>
          <p:nvPr/>
        </p:nvSpPr>
        <p:spPr>
          <a:xfrm>
            <a:off x="5495544" y="1292645"/>
            <a:ext cx="1792542" cy="369332"/>
          </a:xfrm>
          <a:prstGeom prst="rect">
            <a:avLst/>
          </a:prstGeom>
          <a:noFill/>
        </p:spPr>
        <p:txBody>
          <a:bodyPr wrap="none" rtlCol="0">
            <a:spAutoFit/>
          </a:bodyPr>
          <a:lstStyle/>
          <a:p>
            <a:r>
              <a:rPr lang="en-CH" dirty="0">
                <a:solidFill>
                  <a:srgbClr val="0070C0"/>
                </a:solidFill>
              </a:rPr>
              <a:t>Good prediction</a:t>
            </a:r>
          </a:p>
        </p:txBody>
      </p:sp>
      <p:sp>
        <p:nvSpPr>
          <p:cNvPr id="22" name="TextBox 21">
            <a:extLst>
              <a:ext uri="{FF2B5EF4-FFF2-40B4-BE49-F238E27FC236}">
                <a16:creationId xmlns:a16="http://schemas.microsoft.com/office/drawing/2014/main" id="{F903AC2E-B1ED-19E1-584B-D4061DCEAFD7}"/>
              </a:ext>
            </a:extLst>
          </p:cNvPr>
          <p:cNvSpPr txBox="1"/>
          <p:nvPr/>
        </p:nvSpPr>
        <p:spPr>
          <a:xfrm>
            <a:off x="9570720" y="1256104"/>
            <a:ext cx="1638654" cy="369332"/>
          </a:xfrm>
          <a:prstGeom prst="rect">
            <a:avLst/>
          </a:prstGeom>
          <a:noFill/>
        </p:spPr>
        <p:txBody>
          <a:bodyPr wrap="none" rtlCol="0">
            <a:spAutoFit/>
          </a:bodyPr>
          <a:lstStyle/>
          <a:p>
            <a:r>
              <a:rPr lang="en-CH" dirty="0">
                <a:solidFill>
                  <a:srgbClr val="0070C0"/>
                </a:solidFill>
              </a:rPr>
              <a:t>Bad prediction</a:t>
            </a:r>
          </a:p>
        </p:txBody>
      </p:sp>
      <p:pic>
        <p:nvPicPr>
          <p:cNvPr id="3" name="Picture 2">
            <a:extLst>
              <a:ext uri="{FF2B5EF4-FFF2-40B4-BE49-F238E27FC236}">
                <a16:creationId xmlns:a16="http://schemas.microsoft.com/office/drawing/2014/main" id="{7B03389D-5BA1-4066-A29A-6AF114ED14B9}"/>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466707DF-DDA5-FAE1-F105-E98B2732C43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22419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9EC1A-6571-2654-6B1D-0AC1403D66C9}"/>
              </a:ext>
            </a:extLst>
          </p:cNvPr>
          <p:cNvSpPr>
            <a:spLocks noGrp="1"/>
          </p:cNvSpPr>
          <p:nvPr>
            <p:ph type="title"/>
          </p:nvPr>
        </p:nvSpPr>
        <p:spPr/>
        <p:txBody>
          <a:bodyPr/>
          <a:lstStyle/>
          <a:p>
            <a:r>
              <a:rPr lang="en-CH" dirty="0"/>
              <a:t>Bagging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8B4B6-DED1-2BAA-0BC7-C0DC653EAC2B}"/>
                  </a:ext>
                </a:extLst>
              </p:cNvPr>
              <p:cNvSpPr>
                <a:spLocks noGrp="1"/>
              </p:cNvSpPr>
              <p:nvPr>
                <p:ph idx="1"/>
              </p:nvPr>
            </p:nvSpPr>
            <p:spPr/>
            <p:txBody>
              <a:bodyPr>
                <a:normAutofit lnSpcReduction="10000"/>
              </a:bodyPr>
              <a:lstStyle/>
              <a:p>
                <a:r>
                  <a:rPr lang="en-CH" dirty="0">
                    <a:solidFill>
                      <a:srgbClr val="0070C0"/>
                    </a:solidFill>
                  </a:rPr>
                  <a:t>Classifiers with high variance can be improved by bootstrapping (sample with replacement) the data items </a:t>
                </a:r>
                <a14:m>
                  <m:oMath xmlns:m="http://schemas.openxmlformats.org/officeDocument/2006/math">
                    <m:d>
                      <m:dPr>
                        <m:ctrlPr>
                          <a:rPr lang="en-CH" i="1" smtClean="0">
                            <a:solidFill>
                              <a:srgbClr val="0070C0"/>
                            </a:solidFill>
                            <a:latin typeface="Cambria Math" panose="02040503050406030204" pitchFamily="18" charset="0"/>
                          </a:rPr>
                        </m:ctrlPr>
                      </m:dPr>
                      <m:e>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1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r>
                      <a:rPr lang="fr-CH" b="0" i="1" smtClean="0">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r>
                      <a:rPr lang="fr-CH" i="1">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−1,1</m:t>
                            </m:r>
                          </m:e>
                        </m:d>
                      </m:e>
                      <m:sup>
                        <m:r>
                          <a:rPr lang="fr-CH" b="0" i="1" smtClean="0">
                            <a:solidFill>
                              <a:srgbClr val="0070C0"/>
                            </a:solidFill>
                            <a:latin typeface="Cambria Math" panose="02040503050406030204" pitchFamily="18" charset="0"/>
                            <a:ea typeface="Cambria Math" panose="02040503050406030204" pitchFamily="18" charset="0"/>
                          </a:rPr>
                          <m:t>𝑁</m:t>
                        </m:r>
                      </m:sup>
                    </m:sSup>
                  </m:oMath>
                </a14:m>
                <a:r>
                  <a:rPr lang="en-CH" dirty="0">
                    <a:solidFill>
                      <a:srgbClr val="0070C0"/>
                    </a:solidFill>
                  </a:rPr>
                  <a:t>, and training a new classifier </a:t>
                </a:r>
                <a14:m>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𝐶</m:t>
                        </m:r>
                      </m:e>
                      <m:sub>
                        <m:r>
                          <a:rPr lang="fr-CH" b="0" i="1" smtClean="0">
                            <a:solidFill>
                              <a:srgbClr val="0070C0"/>
                            </a:solidFill>
                            <a:latin typeface="Cambria Math" panose="02040503050406030204" pitchFamily="18" charset="0"/>
                          </a:rPr>
                          <m:t>𝑘</m:t>
                        </m:r>
                      </m:sub>
                    </m:sSub>
                  </m:oMath>
                </a14:m>
                <a:r>
                  <a:rPr lang="en-CH" dirty="0">
                    <a:solidFill>
                      <a:srgbClr val="0070C0"/>
                    </a:solidFill>
                  </a:rPr>
                  <a:t>. This procedure is repeated K-times.</a:t>
                </a:r>
              </a:p>
              <a:p>
                <a:r>
                  <a:rPr lang="en-CH" dirty="0">
                    <a:solidFill>
                      <a:srgbClr val="0070C0"/>
                    </a:solidFill>
                  </a:rPr>
                  <a:t>The voting classifier </a:t>
                </a:r>
                <a14:m>
                  <m:oMath xmlns:m="http://schemas.openxmlformats.org/officeDocument/2006/math">
                    <m:r>
                      <a:rPr lang="fr-CH" b="0" i="1" smtClean="0">
                        <a:solidFill>
                          <a:srgbClr val="0070C0"/>
                        </a:solidFill>
                        <a:latin typeface="Cambria Math" panose="02040503050406030204" pitchFamily="18" charset="0"/>
                      </a:rPr>
                      <m:t>𝐶</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𝑠𝑖𝑔𝑛</m:t>
                    </m:r>
                    <m:d>
                      <m:dPr>
                        <m:ctrlPr>
                          <a:rPr lang="fr-CH" b="0" i="1" smtClean="0">
                            <a:solidFill>
                              <a:srgbClr val="0070C0"/>
                            </a:solidFill>
                            <a:latin typeface="Cambria Math" panose="02040503050406030204" pitchFamily="18" charset="0"/>
                          </a:rPr>
                        </m:ctrlPr>
                      </m:d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e>
                        </m:nary>
                      </m:e>
                    </m:d>
                  </m:oMath>
                </a14:m>
                <a:r>
                  <a:rPr lang="en-CH" dirty="0">
                    <a:solidFill>
                      <a:srgbClr val="0070C0"/>
                    </a:solidFill>
                  </a:rPr>
                  <a:t> has lower variance than individual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if the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are unstable, and produces better predictions on test sets. If the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are stable (low variance), the voting classifier does not perform better.</a:t>
                </a:r>
              </a:p>
              <a:p>
                <a:r>
                  <a:rPr lang="en-CH" dirty="0">
                    <a:solidFill>
                      <a:srgbClr val="0070C0"/>
                    </a:solidFill>
                  </a:rPr>
                  <a:t>Bagging is not efficient in correcting bias.</a:t>
                </a:r>
              </a:p>
              <a:p>
                <a:r>
                  <a:rPr lang="en-CH" dirty="0">
                    <a:solidFill>
                      <a:srgbClr val="0070C0"/>
                    </a:solidFill>
                  </a:rPr>
                  <a:t>See </a:t>
                </a:r>
                <a:r>
                  <a:rPr lang="en-CH" dirty="0">
                    <a:solidFill>
                      <a:srgbClr val="0070C0"/>
                    </a:solidFill>
                    <a:hlinkClick r:id="rId2"/>
                  </a:rPr>
                  <a:t>Breiman, Machine Learning, 1996</a:t>
                </a:r>
                <a:endParaRPr lang="en-CH" dirty="0">
                  <a:solidFill>
                    <a:srgbClr val="0070C0"/>
                  </a:solidFill>
                </a:endParaRPr>
              </a:p>
              <a:p>
                <a:pPr marL="0" indent="0">
                  <a:buNone/>
                </a:pP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90E8B4B6-DED1-2BAA-0BC7-C0DC653EAC2B}"/>
                  </a:ext>
                </a:extLst>
              </p:cNvPr>
              <p:cNvSpPr>
                <a:spLocks noGrp="1" noRot="1" noChangeAspect="1" noMove="1" noResize="1" noEditPoints="1" noAdjustHandles="1" noChangeArrowheads="1" noChangeShapeType="1" noTextEdit="1"/>
              </p:cNvSpPr>
              <p:nvPr>
                <p:ph idx="1"/>
              </p:nvPr>
            </p:nvSpPr>
            <p:spPr>
              <a:blipFill>
                <a:blip r:embed="rId3"/>
                <a:stretch>
                  <a:fillRect l="-1086" t="-3198" r="-108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EB1613F8-7B5D-3126-2475-E105A3832DCA}"/>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B6B8EBC-61C3-63DF-AEC4-EA8AA9B4771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089589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7D6596-A4F0-CEA2-66DA-425484549073}"/>
              </a:ext>
            </a:extLst>
          </p:cNvPr>
          <p:cNvSpPr>
            <a:spLocks noGrp="1"/>
          </p:cNvSpPr>
          <p:nvPr>
            <p:ph type="title"/>
          </p:nvPr>
        </p:nvSpPr>
        <p:spPr>
          <a:xfrm>
            <a:off x="838200" y="78797"/>
            <a:ext cx="10515600" cy="1325563"/>
          </a:xfrm>
        </p:spPr>
        <p:txBody>
          <a:bodyPr/>
          <a:lstStyle/>
          <a:p>
            <a:r>
              <a:rPr lang="en-CH" dirty="0"/>
              <a:t>Bagging</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BFDD9F0A-E784-0B14-1562-A985EC8BAF13}"/>
                  </a:ext>
                </a:extLst>
              </p:cNvPr>
              <p:cNvSpPr/>
              <p:nvPr/>
            </p:nvSpPr>
            <p:spPr>
              <a:xfrm>
                <a:off x="766618" y="1404360"/>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𝟏</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xmlns="">
          <p:sp>
            <p:nvSpPr>
              <p:cNvPr id="5" name="Rounded Rectangle 4">
                <a:extLst>
                  <a:ext uri="{FF2B5EF4-FFF2-40B4-BE49-F238E27FC236}">
                    <a16:creationId xmlns:a16="http://schemas.microsoft.com/office/drawing/2014/main" id="{BFDD9F0A-E784-0B14-1562-A985EC8BAF13}"/>
                  </a:ext>
                </a:extLst>
              </p:cNvPr>
              <p:cNvSpPr>
                <a:spLocks noRot="1" noChangeAspect="1" noMove="1" noResize="1" noEditPoints="1" noAdjustHandles="1" noChangeArrowheads="1" noChangeShapeType="1" noTextEdit="1"/>
              </p:cNvSpPr>
              <p:nvPr/>
            </p:nvSpPr>
            <p:spPr>
              <a:xfrm>
                <a:off x="766618" y="1404360"/>
                <a:ext cx="3639127" cy="1117166"/>
              </a:xfrm>
              <a:prstGeom prst="roundRect">
                <a:avLst/>
              </a:prstGeom>
              <a:blipFill>
                <a:blip r:embed="rId2"/>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C3F78CC3-6A89-4200-B4B1-F2D73D1704A6}"/>
                  </a:ext>
                </a:extLst>
              </p:cNvPr>
              <p:cNvSpPr/>
              <p:nvPr/>
            </p:nvSpPr>
            <p:spPr>
              <a:xfrm>
                <a:off x="766618" y="2803669"/>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𝟐</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xmlns="">
          <p:sp>
            <p:nvSpPr>
              <p:cNvPr id="6" name="Rounded Rectangle 5">
                <a:extLst>
                  <a:ext uri="{FF2B5EF4-FFF2-40B4-BE49-F238E27FC236}">
                    <a16:creationId xmlns:a16="http://schemas.microsoft.com/office/drawing/2014/main" id="{C3F78CC3-6A89-4200-B4B1-F2D73D1704A6}"/>
                  </a:ext>
                </a:extLst>
              </p:cNvPr>
              <p:cNvSpPr>
                <a:spLocks noRot="1" noChangeAspect="1" noMove="1" noResize="1" noEditPoints="1" noAdjustHandles="1" noChangeArrowheads="1" noChangeShapeType="1" noTextEdit="1"/>
              </p:cNvSpPr>
              <p:nvPr/>
            </p:nvSpPr>
            <p:spPr>
              <a:xfrm>
                <a:off x="766618" y="2803669"/>
                <a:ext cx="3639127" cy="1117166"/>
              </a:xfrm>
              <a:prstGeom prst="roundRect">
                <a:avLst/>
              </a:prstGeom>
              <a:blipFill>
                <a:blip r:embed="rId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02EBCBE7-C8AA-2966-D476-ABA3501369C9}"/>
                  </a:ext>
                </a:extLst>
              </p:cNvPr>
              <p:cNvSpPr/>
              <p:nvPr/>
            </p:nvSpPr>
            <p:spPr>
              <a:xfrm>
                <a:off x="766618" y="5149706"/>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𝑲</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xmlns="">
          <p:sp>
            <p:nvSpPr>
              <p:cNvPr id="7" name="Rounded Rectangle 6">
                <a:extLst>
                  <a:ext uri="{FF2B5EF4-FFF2-40B4-BE49-F238E27FC236}">
                    <a16:creationId xmlns:a16="http://schemas.microsoft.com/office/drawing/2014/main" id="{02EBCBE7-C8AA-2966-D476-ABA3501369C9}"/>
                  </a:ext>
                </a:extLst>
              </p:cNvPr>
              <p:cNvSpPr>
                <a:spLocks noRot="1" noChangeAspect="1" noMove="1" noResize="1" noEditPoints="1" noAdjustHandles="1" noChangeArrowheads="1" noChangeShapeType="1" noTextEdit="1"/>
              </p:cNvSpPr>
              <p:nvPr/>
            </p:nvSpPr>
            <p:spPr>
              <a:xfrm>
                <a:off x="766618" y="5149706"/>
                <a:ext cx="3639127" cy="1117166"/>
              </a:xfrm>
              <a:prstGeom prst="roundRect">
                <a:avLst/>
              </a:prstGeom>
              <a:blipFill>
                <a:blip r:embed="rId4"/>
                <a:stretch>
                  <a:fillRect/>
                </a:stretch>
              </a:blipFill>
            </p:spPr>
            <p:txBody>
              <a:bodyPr/>
              <a:lstStyle/>
              <a:p>
                <a:r>
                  <a:rPr lang="en-CH">
                    <a:noFill/>
                  </a:rPr>
                  <a:t> </a:t>
                </a:r>
              </a:p>
            </p:txBody>
          </p:sp>
        </mc:Fallback>
      </mc:AlternateContent>
      <p:sp>
        <p:nvSpPr>
          <p:cNvPr id="8" name="Oval 7">
            <a:extLst>
              <a:ext uri="{FF2B5EF4-FFF2-40B4-BE49-F238E27FC236}">
                <a16:creationId xmlns:a16="http://schemas.microsoft.com/office/drawing/2014/main" id="{F6FDA416-7D0D-2E76-72B5-9BDA80ECC6DB}"/>
              </a:ext>
            </a:extLst>
          </p:cNvPr>
          <p:cNvSpPr/>
          <p:nvPr/>
        </p:nvSpPr>
        <p:spPr>
          <a:xfrm>
            <a:off x="2493818" y="4313380"/>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EDCF338E-EF5A-2CB6-B7AD-38994ED700CD}"/>
              </a:ext>
            </a:extLst>
          </p:cNvPr>
          <p:cNvSpPr/>
          <p:nvPr/>
        </p:nvSpPr>
        <p:spPr>
          <a:xfrm>
            <a:off x="2495127" y="4493488"/>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Oval 9">
            <a:extLst>
              <a:ext uri="{FF2B5EF4-FFF2-40B4-BE49-F238E27FC236}">
                <a16:creationId xmlns:a16="http://schemas.microsoft.com/office/drawing/2014/main" id="{0907F32D-E4F6-286B-9BEC-D3A375445652}"/>
              </a:ext>
            </a:extLst>
          </p:cNvPr>
          <p:cNvSpPr/>
          <p:nvPr/>
        </p:nvSpPr>
        <p:spPr>
          <a:xfrm>
            <a:off x="2495127" y="4673596"/>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12" name="Straight Arrow Connector 11">
            <a:extLst>
              <a:ext uri="{FF2B5EF4-FFF2-40B4-BE49-F238E27FC236}">
                <a16:creationId xmlns:a16="http://schemas.microsoft.com/office/drawing/2014/main" id="{46838845-EE43-27DC-AD22-55D42556B0BB}"/>
              </a:ext>
            </a:extLst>
          </p:cNvPr>
          <p:cNvCxnSpPr>
            <a:stCxn id="5" idx="3"/>
          </p:cNvCxnSpPr>
          <p:nvPr/>
        </p:nvCxnSpPr>
        <p:spPr>
          <a:xfrm>
            <a:off x="4405745" y="1962943"/>
            <a:ext cx="2475346" cy="12420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9EA0396-F558-E66E-3CF0-C8E81053BB80}"/>
              </a:ext>
            </a:extLst>
          </p:cNvPr>
          <p:cNvCxnSpPr>
            <a:cxnSpLocks/>
          </p:cNvCxnSpPr>
          <p:nvPr/>
        </p:nvCxnSpPr>
        <p:spPr>
          <a:xfrm>
            <a:off x="4405745" y="3408433"/>
            <a:ext cx="2475346" cy="205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6A14B3A-B144-C5CE-86E1-2C3B731C6D9A}"/>
              </a:ext>
            </a:extLst>
          </p:cNvPr>
          <p:cNvCxnSpPr>
            <a:cxnSpLocks/>
          </p:cNvCxnSpPr>
          <p:nvPr/>
        </p:nvCxnSpPr>
        <p:spPr>
          <a:xfrm flipV="1">
            <a:off x="4405745" y="3632415"/>
            <a:ext cx="2475346" cy="20758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6979090D-2E74-9930-F9C0-54D57FECC3AF}"/>
                  </a:ext>
                </a:extLst>
              </p:cNvPr>
              <p:cNvSpPr/>
              <p:nvPr/>
            </p:nvSpPr>
            <p:spPr>
              <a:xfrm>
                <a:off x="6889017" y="2485846"/>
                <a:ext cx="4536365" cy="1865739"/>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14:m>
                  <m:oMath xmlns:m="http://schemas.openxmlformats.org/officeDocument/2006/math">
                    <m:r>
                      <a:rPr lang="fr-CH" b="0" i="1" smtClean="0">
                        <a:solidFill>
                          <a:srgbClr val="0070C0"/>
                        </a:solidFill>
                        <a:latin typeface="Cambria Math" panose="02040503050406030204" pitchFamily="18" charset="0"/>
                      </a:rPr>
                      <m:t>𝑀</m:t>
                    </m:r>
                    <m:r>
                      <a:rPr lang="fr-CH" i="1" smtClean="0">
                        <a:solidFill>
                          <a:srgbClr val="0070C0"/>
                        </a:solidFill>
                        <a:latin typeface="Cambria Math" panose="02040503050406030204" pitchFamily="18" charset="0"/>
                      </a:rPr>
                      <m:t>=</m:t>
                    </m:r>
                    <m:r>
                      <a:rPr lang="fr-CH" i="1" smtClean="0">
                        <a:solidFill>
                          <a:srgbClr val="0070C0"/>
                        </a:solidFill>
                        <a:latin typeface="Cambria Math" panose="02040503050406030204" pitchFamily="18" charset="0"/>
                      </a:rPr>
                      <m:t>𝑠𝑖𝑔𝑛</m:t>
                    </m:r>
                    <m:d>
                      <m:dPr>
                        <m:ctrlPr>
                          <a:rPr lang="fr-CH" i="1">
                            <a:solidFill>
                              <a:srgbClr val="0070C0"/>
                            </a:solidFill>
                            <a:latin typeface="Cambria Math" panose="02040503050406030204" pitchFamily="18" charset="0"/>
                          </a:rPr>
                        </m:ctrlPr>
                      </m:d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𝑀</m:t>
                                </m:r>
                              </m:e>
                              <m:sub>
                                <m:r>
                                  <a:rPr lang="fr-CH" i="1">
                                    <a:solidFill>
                                      <a:srgbClr val="0070C0"/>
                                    </a:solidFill>
                                    <a:latin typeface="Cambria Math" panose="02040503050406030204" pitchFamily="18" charset="0"/>
                                  </a:rPr>
                                  <m:t>𝑘</m:t>
                                </m:r>
                              </m:sub>
                            </m:sSub>
                          </m:e>
                        </m:nary>
                      </m:e>
                    </m:d>
                  </m:oMath>
                </a14:m>
                <a:r>
                  <a:rPr lang="en-CH" b="1" dirty="0">
                    <a:ln/>
                    <a:solidFill>
                      <a:schemeClr val="tx1"/>
                    </a:solidFill>
                  </a:rPr>
                  <a:t>; Classification</a:t>
                </a:r>
              </a:p>
              <a:p>
                <a:pPr algn="ctr"/>
                <a14:m>
                  <m:oMath xmlns:m="http://schemas.openxmlformats.org/officeDocument/2006/math">
                    <m:r>
                      <a:rPr lang="fr-CH" b="0" i="1" smtClean="0">
                        <a:solidFill>
                          <a:srgbClr val="0070C0"/>
                        </a:solidFill>
                        <a:latin typeface="Cambria Math" panose="02040503050406030204" pitchFamily="18" charset="0"/>
                      </a:rPr>
                      <m:t>𝑀</m:t>
                    </m:r>
                    <m:r>
                      <a:rPr lang="fr-CH" b="0" i="1" smtClean="0">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𝑀</m:t>
                            </m:r>
                          </m:e>
                          <m:sub>
                            <m:r>
                              <a:rPr lang="fr-CH" i="1">
                                <a:solidFill>
                                  <a:srgbClr val="0070C0"/>
                                </a:solidFill>
                                <a:latin typeface="Cambria Math" panose="02040503050406030204" pitchFamily="18" charset="0"/>
                              </a:rPr>
                              <m:t>𝑘</m:t>
                            </m:r>
                          </m:sub>
                        </m:sSub>
                      </m:e>
                    </m:nary>
                  </m:oMath>
                </a14:m>
                <a:r>
                  <a:rPr lang="en-CH" b="1" dirty="0">
                    <a:ln/>
                    <a:solidFill>
                      <a:schemeClr val="tx1"/>
                    </a:solidFill>
                  </a:rPr>
                  <a:t>; Regression</a:t>
                </a:r>
              </a:p>
            </p:txBody>
          </p:sp>
        </mc:Choice>
        <mc:Fallback xmlns="">
          <p:sp>
            <p:nvSpPr>
              <p:cNvPr id="17" name="Rounded Rectangle 16">
                <a:extLst>
                  <a:ext uri="{FF2B5EF4-FFF2-40B4-BE49-F238E27FC236}">
                    <a16:creationId xmlns:a16="http://schemas.microsoft.com/office/drawing/2014/main" id="{6979090D-2E74-9930-F9C0-54D57FECC3AF}"/>
                  </a:ext>
                </a:extLst>
              </p:cNvPr>
              <p:cNvSpPr>
                <a:spLocks noRot="1" noChangeAspect="1" noMove="1" noResize="1" noEditPoints="1" noAdjustHandles="1" noChangeArrowheads="1" noChangeShapeType="1" noTextEdit="1"/>
              </p:cNvSpPr>
              <p:nvPr/>
            </p:nvSpPr>
            <p:spPr>
              <a:xfrm>
                <a:off x="6889017" y="2485846"/>
                <a:ext cx="4536365" cy="1865739"/>
              </a:xfrm>
              <a:prstGeom prst="roundRect">
                <a:avLst/>
              </a:prstGeom>
              <a:blipFill>
                <a:blip r:embed="rId5"/>
                <a:stretch>
                  <a:fillRect/>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CED436D4-3FFA-3700-9AAB-9E00D500C489}"/>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CC7229EF-2B50-66EA-B5EB-BBD40213A1E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70939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E885B-AB8E-E6FC-B393-D87ACEFFC7B9}"/>
              </a:ext>
            </a:extLst>
          </p:cNvPr>
          <p:cNvSpPr>
            <a:spLocks noGrp="1"/>
          </p:cNvSpPr>
          <p:nvPr>
            <p:ph type="title"/>
          </p:nvPr>
        </p:nvSpPr>
        <p:spPr>
          <a:xfrm>
            <a:off x="838200" y="69562"/>
            <a:ext cx="10515600" cy="1020330"/>
          </a:xfrm>
        </p:spPr>
        <p:txBody>
          <a:bodyPr/>
          <a:lstStyle/>
          <a:p>
            <a:r>
              <a:rPr lang="en-CH" dirty="0"/>
              <a:t>Bagging</a:t>
            </a:r>
          </a:p>
        </p:txBody>
      </p:sp>
      <p:sp>
        <p:nvSpPr>
          <p:cNvPr id="5" name="TextBox 4">
            <a:extLst>
              <a:ext uri="{FF2B5EF4-FFF2-40B4-BE49-F238E27FC236}">
                <a16:creationId xmlns:a16="http://schemas.microsoft.com/office/drawing/2014/main" id="{75B6CAC5-20BE-4266-2CB0-005FE949E47F}"/>
              </a:ext>
            </a:extLst>
          </p:cNvPr>
          <p:cNvSpPr txBox="1"/>
          <p:nvPr/>
        </p:nvSpPr>
        <p:spPr>
          <a:xfrm>
            <a:off x="5525654" y="4901880"/>
            <a:ext cx="902811" cy="369332"/>
          </a:xfrm>
          <a:prstGeom prst="rect">
            <a:avLst/>
          </a:prstGeom>
          <a:noFill/>
        </p:spPr>
        <p:txBody>
          <a:bodyPr wrap="none" rtlCol="0">
            <a:spAutoFit/>
          </a:bodyPr>
          <a:lstStyle/>
          <a:p>
            <a:r>
              <a:rPr lang="en-CH" dirty="0"/>
              <a:t>K = 100</a:t>
            </a:r>
          </a:p>
        </p:txBody>
      </p:sp>
      <p:pic>
        <p:nvPicPr>
          <p:cNvPr id="7" name="Picture 6">
            <a:extLst>
              <a:ext uri="{FF2B5EF4-FFF2-40B4-BE49-F238E27FC236}">
                <a16:creationId xmlns:a16="http://schemas.microsoft.com/office/drawing/2014/main" id="{5EBDF14A-7990-4094-F0EB-3502D8360BC8}"/>
              </a:ext>
            </a:extLst>
          </p:cNvPr>
          <p:cNvPicPr>
            <a:picLocks noChangeAspect="1"/>
          </p:cNvPicPr>
          <p:nvPr/>
        </p:nvPicPr>
        <p:blipFill>
          <a:blip r:embed="rId2"/>
          <a:stretch>
            <a:fillRect/>
          </a:stretch>
        </p:blipFill>
        <p:spPr>
          <a:xfrm>
            <a:off x="1002147" y="3390802"/>
            <a:ext cx="4031671" cy="3022156"/>
          </a:xfrm>
          <a:prstGeom prst="rect">
            <a:avLst/>
          </a:prstGeom>
        </p:spPr>
      </p:pic>
      <p:pic>
        <p:nvPicPr>
          <p:cNvPr id="9" name="Picture 8">
            <a:extLst>
              <a:ext uri="{FF2B5EF4-FFF2-40B4-BE49-F238E27FC236}">
                <a16:creationId xmlns:a16="http://schemas.microsoft.com/office/drawing/2014/main" id="{29C9C741-A396-4521-F7E5-48BDE68DED77}"/>
              </a:ext>
            </a:extLst>
          </p:cNvPr>
          <p:cNvPicPr>
            <a:picLocks noChangeAspect="1"/>
          </p:cNvPicPr>
          <p:nvPr/>
        </p:nvPicPr>
        <p:blipFill>
          <a:blip r:embed="rId3"/>
          <a:stretch>
            <a:fillRect/>
          </a:stretch>
        </p:blipFill>
        <p:spPr>
          <a:xfrm>
            <a:off x="1717964" y="1152765"/>
            <a:ext cx="2900218" cy="2175164"/>
          </a:xfrm>
          <a:prstGeom prst="rect">
            <a:avLst/>
          </a:prstGeom>
        </p:spPr>
      </p:pic>
      <p:sp>
        <p:nvSpPr>
          <p:cNvPr id="10" name="TextBox 9">
            <a:extLst>
              <a:ext uri="{FF2B5EF4-FFF2-40B4-BE49-F238E27FC236}">
                <a16:creationId xmlns:a16="http://schemas.microsoft.com/office/drawing/2014/main" id="{4223D999-A72D-AE21-A286-DC77285971B6}"/>
              </a:ext>
            </a:extLst>
          </p:cNvPr>
          <p:cNvSpPr txBox="1"/>
          <p:nvPr/>
        </p:nvSpPr>
        <p:spPr>
          <a:xfrm>
            <a:off x="5649086" y="2240347"/>
            <a:ext cx="655949" cy="369332"/>
          </a:xfrm>
          <a:prstGeom prst="rect">
            <a:avLst/>
          </a:prstGeom>
          <a:noFill/>
        </p:spPr>
        <p:txBody>
          <a:bodyPr wrap="none" rtlCol="0">
            <a:spAutoFit/>
          </a:bodyPr>
          <a:lstStyle/>
          <a:p>
            <a:r>
              <a:rPr lang="en-CH" dirty="0"/>
              <a:t>K = 1</a:t>
            </a:r>
          </a:p>
        </p:txBody>
      </p:sp>
      <p:pic>
        <p:nvPicPr>
          <p:cNvPr id="11" name="Picture 10">
            <a:extLst>
              <a:ext uri="{FF2B5EF4-FFF2-40B4-BE49-F238E27FC236}">
                <a16:creationId xmlns:a16="http://schemas.microsoft.com/office/drawing/2014/main" id="{72B8944F-2A9C-2D51-6400-4A1F6180B6CA}"/>
              </a:ext>
            </a:extLst>
          </p:cNvPr>
          <p:cNvPicPr>
            <a:picLocks noChangeAspect="1"/>
          </p:cNvPicPr>
          <p:nvPr/>
        </p:nvPicPr>
        <p:blipFill>
          <a:blip r:embed="rId4"/>
          <a:stretch>
            <a:fillRect/>
          </a:stretch>
        </p:blipFill>
        <p:spPr>
          <a:xfrm>
            <a:off x="7286862" y="1089892"/>
            <a:ext cx="3054927" cy="2289985"/>
          </a:xfrm>
          <a:prstGeom prst="rect">
            <a:avLst/>
          </a:prstGeom>
        </p:spPr>
      </p:pic>
      <p:pic>
        <p:nvPicPr>
          <p:cNvPr id="12" name="Picture 11">
            <a:extLst>
              <a:ext uri="{FF2B5EF4-FFF2-40B4-BE49-F238E27FC236}">
                <a16:creationId xmlns:a16="http://schemas.microsoft.com/office/drawing/2014/main" id="{4B5C6411-C332-836A-B485-089774350D92}"/>
              </a:ext>
            </a:extLst>
          </p:cNvPr>
          <p:cNvPicPr>
            <a:picLocks noChangeAspect="1"/>
          </p:cNvPicPr>
          <p:nvPr/>
        </p:nvPicPr>
        <p:blipFill>
          <a:blip r:embed="rId5"/>
          <a:stretch>
            <a:fillRect/>
          </a:stretch>
        </p:blipFill>
        <p:spPr>
          <a:xfrm>
            <a:off x="6903460" y="3464433"/>
            <a:ext cx="4031671" cy="3022156"/>
          </a:xfrm>
          <a:prstGeom prst="rect">
            <a:avLst/>
          </a:prstGeom>
        </p:spPr>
      </p:pic>
      <p:pic>
        <p:nvPicPr>
          <p:cNvPr id="3" name="Picture 2">
            <a:extLst>
              <a:ext uri="{FF2B5EF4-FFF2-40B4-BE49-F238E27FC236}">
                <a16:creationId xmlns:a16="http://schemas.microsoft.com/office/drawing/2014/main" id="{73502992-4A67-2EDB-B50E-5EE5E9FA9411}"/>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2F2AC63A-FA8B-44D3-E211-D15E9186BCE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5665689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40525</TotalTime>
  <Words>4151</Words>
  <Application>Microsoft Macintosh PowerPoint</Application>
  <PresentationFormat>Widescreen</PresentationFormat>
  <Paragraphs>488</Paragraphs>
  <Slides>60</Slides>
  <Notes>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Aptos</vt:lpstr>
      <vt:lpstr>Aptos Display</vt:lpstr>
      <vt:lpstr>Arial</vt:lpstr>
      <vt:lpstr>Calibri</vt:lpstr>
      <vt:lpstr>Cambria Math</vt:lpstr>
      <vt:lpstr>Office Theme</vt:lpstr>
      <vt:lpstr>Trees</vt:lpstr>
      <vt:lpstr>PowerPoint Presentation</vt:lpstr>
      <vt:lpstr>Trees</vt:lpstr>
      <vt:lpstr>Trees</vt:lpstr>
      <vt:lpstr>Tree hyperparamters</vt:lpstr>
      <vt:lpstr>Bagging and Boosting</vt:lpstr>
      <vt:lpstr>Bagging</vt:lpstr>
      <vt:lpstr>Bagging</vt:lpstr>
      <vt:lpstr>Bagging</vt:lpstr>
      <vt:lpstr>Random Forest</vt:lpstr>
      <vt:lpstr>Random Forest</vt:lpstr>
      <vt:lpstr>Boosting</vt:lpstr>
      <vt:lpstr>AdaBoost</vt:lpstr>
      <vt:lpstr>AdaBoost</vt:lpstr>
      <vt:lpstr>Gradient Boosting</vt:lpstr>
      <vt:lpstr>XGBoost: a scalable and flexible gradient boosting system </vt:lpstr>
      <vt:lpstr>XGBoost</vt:lpstr>
      <vt:lpstr>XGBoost (for tree base classifiers)</vt:lpstr>
      <vt:lpstr>XGBoost</vt:lpstr>
      <vt:lpstr>XGBoost</vt:lpstr>
      <vt:lpstr>XGBoost</vt:lpstr>
      <vt:lpstr>XGBoost</vt:lpstr>
      <vt:lpstr>XGBoost</vt:lpstr>
      <vt:lpstr>XGBoost Hyperparameters</vt:lpstr>
      <vt:lpstr>XGBoost</vt:lpstr>
      <vt:lpstr>XGBoost +/-</vt:lpstr>
      <vt:lpstr>Hyperparameters</vt:lpstr>
      <vt:lpstr>Hyperparameter optimization</vt:lpstr>
      <vt:lpstr>Hyperparameter optimization and CV</vt:lpstr>
      <vt:lpstr>Hyperparameter optimization</vt:lpstr>
      <vt:lpstr>Hyperopt</vt:lpstr>
      <vt:lpstr>Hyperopt’s model-based algorithm</vt:lpstr>
      <vt:lpstr>Hyperopt’s GP algorithm</vt:lpstr>
      <vt:lpstr>Hyperopt’s TPE algorithm</vt:lpstr>
      <vt:lpstr>Hyperopt Iterations</vt:lpstr>
      <vt:lpstr>Nested Cross-Validation (CV)</vt:lpstr>
      <vt:lpstr>Nested Cross-Validation (CV)</vt:lpstr>
      <vt:lpstr>Nested Cross-Validation (CV)</vt:lpstr>
      <vt:lpstr>Nested Cross-Validation (CV)</vt:lpstr>
      <vt:lpstr>Interpretable Machine Learning (IML)</vt:lpstr>
      <vt:lpstr>Interpretable Machine Learning (IML)</vt:lpstr>
      <vt:lpstr>Interpretable Machine Learning (IML)</vt:lpstr>
      <vt:lpstr>Interpretable Machine Learning (IML)</vt:lpstr>
      <vt:lpstr>Interpretable Machine Learning (IML)</vt:lpstr>
      <vt:lpstr>Interpretable Machine Learning (IML)</vt:lpstr>
      <vt:lpstr>IML Guidelines</vt:lpstr>
      <vt:lpstr>IML</vt:lpstr>
      <vt:lpstr>LIME</vt:lpstr>
      <vt:lpstr>LIME</vt:lpstr>
      <vt:lpstr>LIME</vt:lpstr>
      <vt:lpstr>LIME</vt:lpstr>
      <vt:lpstr>LIME: local interpretation</vt:lpstr>
      <vt:lpstr>LIME : local interpretation</vt:lpstr>
      <vt:lpstr>LIME : global interpretation</vt:lpstr>
      <vt:lpstr>Shapley Values</vt:lpstr>
      <vt:lpstr>Shapley Values</vt:lpstr>
      <vt:lpstr>Shapley Values</vt:lpstr>
      <vt:lpstr>Shapley Values for ML</vt:lpstr>
      <vt:lpstr>Shapley Values for ML</vt:lpstr>
      <vt:lpstr>IML with Shapley values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Markus Mueller</dc:creator>
  <cp:lastModifiedBy>Markus Mueller</cp:lastModifiedBy>
  <cp:revision>47</cp:revision>
  <dcterms:created xsi:type="dcterms:W3CDTF">2024-07-02T07:56:07Z</dcterms:created>
  <dcterms:modified xsi:type="dcterms:W3CDTF">2024-09-28T05:47:21Z</dcterms:modified>
</cp:coreProperties>
</file>